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12192000" cy="6858000"/>
  <p:notesSz cx="6985000" cy="9282113"/>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62410D7B-065B-4015-841C-86F9FDD0CFD9}">
  <a:tblStyle styleId="{62410D7B-065B-4015-841C-86F9FDD0CFD9}" styleName="Table_0">
    <a:wholeTbl>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147" autoAdjust="0"/>
  </p:normalViewPr>
  <p:slideViewPr>
    <p:cSldViewPr snapToGrid="0" snapToObjects="1">
      <p:cViewPr varScale="1">
        <p:scale>
          <a:sx n="80" d="100"/>
          <a:sy n="80" d="100"/>
        </p:scale>
        <p:origin x="-768" y="-11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interSettings" Target="printerSettings/printerSettings1.bin"/><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1586"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3" name="Shape 3"/>
          <p:cNvSpPr txBox="1">
            <a:spLocks noGrp="1"/>
          </p:cNvSpPr>
          <p:nvPr>
            <p:ph type="dt" idx="10"/>
          </p:nvPr>
        </p:nvSpPr>
        <p:spPr>
          <a:xfrm>
            <a:off x="3957637"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4" name="Shape 4"/>
          <p:cNvSpPr>
            <a:spLocks noGrp="1" noRot="1" noChangeAspect="1"/>
          </p:cNvSpPr>
          <p:nvPr>
            <p:ph type="sldImg" idx="3"/>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5" name="Shape 5"/>
          <p:cNvSpPr txBox="1">
            <a:spLocks noGrp="1"/>
          </p:cNvSpPr>
          <p:nvPr>
            <p:ph type="body" idx="1"/>
          </p:nvPr>
        </p:nvSpPr>
        <p:spPr>
          <a:xfrm>
            <a:off x="931862" y="4408487"/>
            <a:ext cx="5121275" cy="4176711"/>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1586" y="8818561"/>
            <a:ext cx="3028949" cy="463550"/>
          </a:xfrm>
          <a:prstGeom prst="rect">
            <a:avLst/>
          </a:prstGeom>
          <a:noFill/>
          <a:ln>
            <a:noFill/>
          </a:ln>
        </p:spPr>
        <p:txBody>
          <a:bodyPr lIns="91425" tIns="91425" rIns="91425" bIns="91425" anchor="b"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7" name="Shape 7"/>
          <p:cNvSpPr txBox="1">
            <a:spLocks noGrp="1"/>
          </p:cNvSpPr>
          <p:nvPr>
            <p:ph type="sldNum" idx="12"/>
          </p:nvPr>
        </p:nvSpPr>
        <p:spPr>
          <a:xfrm>
            <a:off x="3957637" y="8818561"/>
            <a:ext cx="3028949" cy="463550"/>
          </a:xfrm>
          <a:prstGeom prst="rect">
            <a:avLst/>
          </a:prstGeom>
          <a:noFill/>
          <a:ln>
            <a:noFill/>
          </a:ln>
        </p:spPr>
        <p:txBody>
          <a:bodyPr lIns="19350" tIns="0" rIns="19350" bIns="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000" b="0" i="1" u="none" strike="noStrike" cap="none" baseline="0">
                <a:solidFill>
                  <a:srgbClr val="000000"/>
                </a:solidFill>
                <a:latin typeface="Times New Roman"/>
                <a:ea typeface="Times New Roman"/>
                <a:cs typeface="Times New Roman"/>
                <a:sym typeface="Times New Roman"/>
              </a:rPr>
              <a:t>‹#›</a:t>
            </a:fld>
            <a:endParaRPr lang="en-US" sz="1000" b="0" i="1" u="none" strike="noStrike" cap="none" baseline="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011973387"/>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Shape 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 name="Shape 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78571"/>
              <a:buFont typeface="Arial"/>
              <a:buNone/>
            </a:pPr>
            <a:r>
              <a:rPr lang="en-US">
                <a:solidFill>
                  <a:schemeClr val="dk1"/>
                </a:solidFill>
              </a:rPr>
              <a:t>Firewalls are part of the network defense-in-depth mechanisms. A firewall prevents intrusions to a network by filtering malicious packets. </a:t>
            </a:r>
          </a:p>
          <a:p>
            <a:pPr lvl="0" rtl="0">
              <a:spcBef>
                <a:spcPts val="0"/>
              </a:spcBef>
              <a:spcAft>
                <a:spcPts val="1200"/>
              </a:spcAft>
              <a:buClr>
                <a:schemeClr val="dk1"/>
              </a:buClr>
              <a:buSzPct val="78571"/>
              <a:buFont typeface="Arial"/>
              <a:buNone/>
            </a:pPr>
            <a:r>
              <a:rPr lang="en-US">
                <a:solidFill>
                  <a:schemeClr val="dk1"/>
                </a:solidFill>
              </a:rPr>
              <a:t>In this lesson, we will discuss filtering techniques as well as firewall deployment strategies.</a:t>
            </a:r>
          </a:p>
          <a:p>
            <a:pPr lvl="0" rtl="0">
              <a:spcBef>
                <a:spcPts val="0"/>
              </a:spcBef>
              <a:buClr>
                <a:schemeClr val="dk1"/>
              </a:buClr>
              <a:buFont typeface="Arial"/>
              <a:buNone/>
            </a:pPr>
            <a:endParaRPr>
              <a:solidFill>
                <a:schemeClr val="dk1"/>
              </a:solidFill>
            </a:endParaRPr>
          </a:p>
          <a:p>
            <a:pPr lvl="0">
              <a:spcBef>
                <a:spcPts val="0"/>
              </a:spcBef>
              <a:buClr>
                <a:schemeClr val="dk1"/>
              </a:buClr>
              <a:buFont typeface="Arial"/>
              <a:buNone/>
            </a:pPr>
            <a:endParaRPr/>
          </a:p>
        </p:txBody>
      </p:sp>
      <p:sp>
        <p:nvSpPr>
          <p:cNvPr id="23" name="Shape 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7" name="Shape 10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 </a:t>
            </a:r>
          </a:p>
          <a:p>
            <a:pPr rtl="0">
              <a:spcBef>
                <a:spcPts val="0"/>
              </a:spcBef>
              <a:buNone/>
            </a:pPr>
            <a:endParaRPr/>
          </a:p>
          <a:p>
            <a:pPr rtl="0">
              <a:spcBef>
                <a:spcPts val="0"/>
              </a:spcBef>
              <a:buNone/>
            </a:pPr>
            <a:r>
              <a:rPr lang="en-US" sz="1200">
                <a:solidFill>
                  <a:schemeClr val="dk1"/>
                </a:solidFill>
              </a:rPr>
              <a:t>A quick quiz on firewall features</a:t>
            </a:r>
          </a:p>
          <a:p>
            <a:pPr rtl="0">
              <a:spcBef>
                <a:spcPts val="0"/>
              </a:spcBef>
              <a:buNone/>
            </a:pPr>
            <a:endParaRPr sz="1200">
              <a:solidFill>
                <a:schemeClr val="dk1"/>
              </a:solidFill>
            </a:endParaRPr>
          </a:p>
          <a:p>
            <a:pPr rtl="0">
              <a:spcBef>
                <a:spcPts val="0"/>
              </a:spcBef>
              <a:buNone/>
            </a:pPr>
            <a:r>
              <a:rPr lang="en-US" sz="1200">
                <a:solidFill>
                  <a:schemeClr val="dk1"/>
                </a:solidFill>
              </a:rPr>
              <a:t>SOLUTION:</a:t>
            </a:r>
          </a:p>
          <a:p>
            <a:pPr rtl="0">
              <a:spcBef>
                <a:spcPts val="0"/>
              </a:spcBef>
              <a:buNone/>
            </a:pPr>
            <a:endParaRPr sz="1200">
              <a:solidFill>
                <a:schemeClr val="dk1"/>
              </a:solidFill>
            </a:endParaRPr>
          </a:p>
          <a:p>
            <a:pPr rtl="0">
              <a:spcBef>
                <a:spcPts val="0"/>
              </a:spcBef>
              <a:buNone/>
            </a:pPr>
            <a:r>
              <a:rPr lang="en-US" sz="1200">
                <a:solidFill>
                  <a:schemeClr val="dk1"/>
                </a:solidFill>
              </a:rPr>
              <a:t>Discuss the answers. </a:t>
            </a:r>
          </a:p>
          <a:p>
            <a:pPr rtl="0">
              <a:spcBef>
                <a:spcPts val="0"/>
              </a:spcBef>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Malware can disable:</a:t>
            </a:r>
          </a:p>
          <a:p>
            <a:pPr marL="342900" lvl="0" indent="-190500" rtl="0">
              <a:spcBef>
                <a:spcPts val="0"/>
              </a:spcBef>
              <a:buClr>
                <a:schemeClr val="dk1"/>
              </a:buClr>
              <a:buSzPct val="91666"/>
              <a:buFont typeface="Arial"/>
              <a:buNone/>
            </a:pPr>
            <a:r>
              <a:rPr lang="en-US" sz="1200">
                <a:solidFill>
                  <a:schemeClr val="dk1"/>
                </a:solidFill>
              </a:rPr>
              <a:t>X-Software firewalls (if malware gets in the OS, it would have the privilege to disable software-based firewalls)</a:t>
            </a:r>
          </a:p>
          <a:p>
            <a:pPr marL="342900" lvl="0" indent="-190500" rtl="0">
              <a:spcBef>
                <a:spcPts val="0"/>
              </a:spcBef>
              <a:buClr>
                <a:schemeClr val="dk1"/>
              </a:buClr>
              <a:buSzPct val="91666"/>
              <a:buFont typeface="Arial"/>
              <a:buNone/>
            </a:pPr>
            <a:r>
              <a:rPr lang="en-US" sz="1200">
                <a:solidFill>
                  <a:schemeClr val="dk1"/>
                </a:solidFill>
              </a:rPr>
              <a:t>-Hardware firewalls (malware typically can’t control hardware settings)</a:t>
            </a:r>
          </a:p>
          <a:p>
            <a:pPr marL="342900" lvl="0" indent="-190500" rtl="0">
              <a:spcBef>
                <a:spcPts val="0"/>
              </a:spcBef>
              <a:buClr>
                <a:schemeClr val="dk1"/>
              </a:buClr>
              <a:buSzPct val="91666"/>
              <a:buFont typeface="Arial"/>
              <a:buNone/>
            </a:pPr>
            <a:r>
              <a:rPr lang="en-US" sz="1200">
                <a:solidFill>
                  <a:schemeClr val="dk1"/>
                </a:solidFill>
              </a:rPr>
              <a:t>X-Antivirus checkers (again, if malware gets in the OS, it would have the privilege to disable antivirus checkers or software)</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Firewalls can stop/control</a:t>
            </a:r>
          </a:p>
          <a:p>
            <a:pPr marL="342900" lvl="0" indent="-190500" rtl="0">
              <a:spcBef>
                <a:spcPts val="0"/>
              </a:spcBef>
              <a:buClr>
                <a:schemeClr val="dk1"/>
              </a:buClr>
              <a:buSzPct val="91666"/>
              <a:buFont typeface="Arial"/>
              <a:buNone/>
            </a:pPr>
            <a:r>
              <a:rPr lang="en-US" sz="1200">
                <a:solidFill>
                  <a:schemeClr val="dk1"/>
                </a:solidFill>
              </a:rPr>
              <a:t>X-Pings (inbound ICMP packets can easily identified and blocked)</a:t>
            </a:r>
          </a:p>
          <a:p>
            <a:pPr marL="457200" lvl="0" indent="-304800" rtl="0">
              <a:spcBef>
                <a:spcPts val="0"/>
              </a:spcBef>
              <a:buClr>
                <a:schemeClr val="dk1"/>
              </a:buClr>
              <a:buSzPct val="100000"/>
              <a:buChar char="-"/>
            </a:pPr>
            <a:r>
              <a:rPr lang="en-US" sz="1200">
                <a:solidFill>
                  <a:schemeClr val="dk1"/>
                </a:solidFill>
              </a:rPr>
              <a:t>Packet Sniffing (typically passively recording packets in internal network, and so no activity is seen at firewall unless that attackers sends a huge amount of recorded traffic out, but typically the attacker would have a malware performing analysis of the recorded traffic in the internal network, and only sends the small amount of valuable data out) </a:t>
            </a:r>
          </a:p>
          <a:p>
            <a:pPr marL="342900" lvl="0" indent="-190500" rtl="0">
              <a:spcBef>
                <a:spcPts val="0"/>
              </a:spcBef>
              <a:buClr>
                <a:schemeClr val="dk1"/>
              </a:buClr>
              <a:buSzPct val="91666"/>
              <a:buFont typeface="Arial"/>
              <a:buNone/>
            </a:pPr>
            <a:r>
              <a:rPr lang="en-US" sz="1200">
                <a:solidFill>
                  <a:schemeClr val="dk1"/>
                </a:solidFill>
              </a:rPr>
              <a:t>X-Outbound network traffic (firewall looks at traffic in both directions)</a:t>
            </a:r>
          </a:p>
          <a:p>
            <a:pPr>
              <a:spcBef>
                <a:spcPts val="0"/>
              </a:spcBef>
              <a:buNone/>
            </a:pPr>
            <a:endParaRPr sz="1200">
              <a:solidFill>
                <a:schemeClr val="dk1"/>
              </a:solidFill>
            </a:endParaRPr>
          </a:p>
        </p:txBody>
      </p:sp>
      <p:sp>
        <p:nvSpPr>
          <p:cNvPr id="108" name="Shape 10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The main mechanism in Firewalls is traffic filtering.</a:t>
            </a:r>
          </a:p>
        </p:txBody>
      </p:sp>
      <p:sp>
        <p:nvSpPr>
          <p:cNvPr id="116" name="Shape 11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lvl="0" indent="0" rtl="0">
              <a:spcBef>
                <a:spcPts val="0"/>
              </a:spcBef>
              <a:buClr>
                <a:schemeClr val="dk1"/>
              </a:buClr>
              <a:buSzPct val="25000"/>
              <a:buFont typeface="Arial"/>
              <a:buNone/>
            </a:pPr>
            <a:r>
              <a:rPr lang="en-US" sz="1200">
                <a:solidFill>
                  <a:schemeClr val="dk1"/>
                </a:solidFill>
              </a:rPr>
              <a:t>There two main types of filtering: based on per packet or session.</a:t>
            </a:r>
          </a:p>
          <a:p>
            <a:pPr>
              <a:spcBef>
                <a:spcPts val="0"/>
              </a:spcBef>
              <a:buNone/>
            </a:pPr>
            <a:endParaRPr/>
          </a:p>
        </p:txBody>
      </p:sp>
      <p:sp>
        <p:nvSpPr>
          <p:cNvPr id="124" name="Shape 12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Packet filtering is the simplest, and thus most efficient. But it is also not robust against attacks that span multiple packets where each packet by itself is not indicative of an attack.</a:t>
            </a:r>
          </a:p>
        </p:txBody>
      </p:sp>
      <p:sp>
        <p:nvSpPr>
          <p:cNvPr id="132" name="Shape 13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A packet filtering firewall applies a set of rules to each incoming and outgoing IP packet and then forwards or discards the packet. The firewall</a:t>
            </a:r>
          </a:p>
          <a:p>
            <a:pPr marL="342900" lvl="0" indent="-190500" rtl="0">
              <a:spcBef>
                <a:spcPts val="0"/>
              </a:spcBef>
              <a:buClr>
                <a:schemeClr val="dk1"/>
              </a:buClr>
              <a:buSzPct val="25000"/>
              <a:buFont typeface="Arial"/>
              <a:buNone/>
            </a:pPr>
            <a:r>
              <a:rPr lang="en-US" sz="1200">
                <a:solidFill>
                  <a:schemeClr val="dk1"/>
                </a:solidFill>
              </a:rPr>
              <a:t>is typically configured to filter packets going in both directions (from and to the internal network). </a:t>
            </a:r>
          </a:p>
          <a:p>
            <a:pPr marL="342900" lvl="0" indent="-190500" rtl="0">
              <a:spcBef>
                <a:spcPts val="0"/>
              </a:spcBef>
              <a:buClr>
                <a:schemeClr val="dk1"/>
              </a:buClr>
              <a:buFont typeface="Arial"/>
              <a:buNone/>
            </a:pPr>
            <a:endParaRPr sz="1200">
              <a:solidFill>
                <a:schemeClr val="dk1"/>
              </a:solidFill>
            </a:endParaRPr>
          </a:p>
          <a:p>
            <a:pPr>
              <a:spcBef>
                <a:spcPts val="0"/>
              </a:spcBef>
              <a:buNone/>
            </a:pPr>
            <a:endParaRPr/>
          </a:p>
        </p:txBody>
      </p:sp>
      <p:sp>
        <p:nvSpPr>
          <p:cNvPr id="140" name="Shape 1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7" name="Shape 14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Filtering rules are based on information contained in a network packet:</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Source IP address: The IP address of the system that originated the IP packet</a:t>
            </a:r>
          </a:p>
          <a:p>
            <a:pPr marL="342900" lvl="0" indent="-190500" rtl="0">
              <a:spcBef>
                <a:spcPts val="0"/>
              </a:spcBef>
              <a:buClr>
                <a:schemeClr val="dk1"/>
              </a:buClr>
              <a:buSzPct val="25000"/>
              <a:buFont typeface="Arial"/>
              <a:buNone/>
            </a:pPr>
            <a:r>
              <a:rPr lang="en-US" sz="1200">
                <a:solidFill>
                  <a:schemeClr val="dk1"/>
                </a:solidFill>
              </a:rPr>
              <a:t>(e.g., 192.178.1.1)</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Destination IP address: The IP address of the system the IP packet is trying to</a:t>
            </a:r>
          </a:p>
          <a:p>
            <a:pPr marL="342900" lvl="0" indent="-190500" rtl="0">
              <a:spcBef>
                <a:spcPts val="0"/>
              </a:spcBef>
              <a:buClr>
                <a:schemeClr val="dk1"/>
              </a:buClr>
              <a:buSzPct val="25000"/>
              <a:buFont typeface="Arial"/>
              <a:buNone/>
            </a:pPr>
            <a:r>
              <a:rPr lang="en-US" sz="1200">
                <a:solidFill>
                  <a:schemeClr val="dk1"/>
                </a:solidFill>
              </a:rPr>
              <a:t>reach (e.g., 192.168.1.2)</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Source and destination transport-level address: The transport-level (e.g., TCP</a:t>
            </a:r>
          </a:p>
          <a:p>
            <a:pPr marL="342900" lvl="0" indent="-190500" rtl="0">
              <a:spcBef>
                <a:spcPts val="0"/>
              </a:spcBef>
              <a:buClr>
                <a:schemeClr val="dk1"/>
              </a:buClr>
              <a:buSzPct val="25000"/>
              <a:buFont typeface="Arial"/>
              <a:buNone/>
            </a:pPr>
            <a:r>
              <a:rPr lang="en-US" sz="1200">
                <a:solidFill>
                  <a:schemeClr val="dk1"/>
                </a:solidFill>
              </a:rPr>
              <a:t>or UDP) port number, which defines applications such as SNMP or TELNET</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IP protocol field: Defines the transport protocol (e.g., TCP, or UDP, ICMP)</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Interface: For a firewall with three or more ports, which interface of the firewall</a:t>
            </a:r>
          </a:p>
          <a:p>
            <a:pPr marL="342900" lvl="0" indent="-190500" rtl="0">
              <a:spcBef>
                <a:spcPts val="0"/>
              </a:spcBef>
              <a:buClr>
                <a:schemeClr val="dk1"/>
              </a:buClr>
              <a:buSzPct val="25000"/>
              <a:buFont typeface="Arial"/>
              <a:buNone/>
            </a:pPr>
            <a:r>
              <a:rPr lang="en-US" sz="1200">
                <a:solidFill>
                  <a:schemeClr val="dk1"/>
                </a:solidFill>
              </a:rPr>
              <a:t>the packet came from or which interface of the firewall the packet is destined for. </a:t>
            </a:r>
          </a:p>
          <a:p>
            <a:pPr marL="342900" lvl="0" indent="-190500">
              <a:spcBef>
                <a:spcPts val="0"/>
              </a:spcBef>
              <a:buClr>
                <a:schemeClr val="dk1"/>
              </a:buClr>
              <a:buSzPct val="25000"/>
              <a:buFont typeface="Arial"/>
              <a:buNone/>
            </a:pPr>
            <a:r>
              <a:rPr lang="en-US" sz="1200">
                <a:solidFill>
                  <a:schemeClr val="dk1"/>
                </a:solidFill>
              </a:rPr>
              <a:t>This is useful when there are multiple parts in the enterprise network that require different security policies.</a:t>
            </a:r>
          </a:p>
        </p:txBody>
      </p:sp>
      <p:sp>
        <p:nvSpPr>
          <p:cNvPr id="148" name="Shape 14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7" name="Shape 15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The packet filter is typically set up as a list of rules based on matches to fields</a:t>
            </a:r>
          </a:p>
          <a:p>
            <a:pPr marL="342900" lvl="0" indent="-190500" rtl="0">
              <a:spcBef>
                <a:spcPts val="0"/>
              </a:spcBef>
              <a:buClr>
                <a:schemeClr val="dk1"/>
              </a:buClr>
              <a:buSzPct val="25000"/>
              <a:buFont typeface="Arial"/>
              <a:buNone/>
            </a:pPr>
            <a:r>
              <a:rPr lang="en-US" sz="1200">
                <a:solidFill>
                  <a:schemeClr val="dk1"/>
                </a:solidFill>
              </a:rPr>
              <a:t>in the IP or TCP header. If there is a match to one of the rules, that rule is invoked</a:t>
            </a:r>
          </a:p>
          <a:p>
            <a:pPr marL="342900" lvl="0" indent="-190500" rtl="0">
              <a:spcBef>
                <a:spcPts val="0"/>
              </a:spcBef>
              <a:buClr>
                <a:schemeClr val="dk1"/>
              </a:buClr>
              <a:buSzPct val="25000"/>
              <a:buFont typeface="Arial"/>
              <a:buNone/>
            </a:pPr>
            <a:r>
              <a:rPr lang="en-US" sz="1200">
                <a:solidFill>
                  <a:schemeClr val="dk1"/>
                </a:solidFill>
              </a:rPr>
              <a:t>to determine whether to forward or discard the packet. If there is no match to any</a:t>
            </a:r>
          </a:p>
          <a:p>
            <a:pPr marL="342900" lvl="0" indent="-190500" rtl="0">
              <a:spcBef>
                <a:spcPts val="0"/>
              </a:spcBef>
              <a:buClr>
                <a:schemeClr val="dk1"/>
              </a:buClr>
              <a:buSzPct val="25000"/>
              <a:buFont typeface="Arial"/>
              <a:buNone/>
            </a:pPr>
            <a:r>
              <a:rPr lang="en-US" sz="1200">
                <a:solidFill>
                  <a:schemeClr val="dk1"/>
                </a:solidFill>
              </a:rPr>
              <a:t>rule, then a default action is taken. Two default policies are possible:</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Default = discard: That which is not expressly permitted is prohibited.</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Default = forward: That which is not expressly prohibited is permitted.</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The default discard policy is more conservative. Initially, everything is blocked,</a:t>
            </a:r>
          </a:p>
          <a:p>
            <a:pPr marL="342900" lvl="0" indent="-190500" rtl="0">
              <a:spcBef>
                <a:spcPts val="0"/>
              </a:spcBef>
              <a:buClr>
                <a:schemeClr val="dk1"/>
              </a:buClr>
              <a:buSzPct val="25000"/>
              <a:buFont typeface="Arial"/>
              <a:buNone/>
            </a:pPr>
            <a:r>
              <a:rPr lang="en-US" sz="1200">
                <a:solidFill>
                  <a:schemeClr val="dk1"/>
                </a:solidFill>
              </a:rPr>
              <a:t>and services must be added on a case-by-case basis. This policy is more visible to</a:t>
            </a:r>
          </a:p>
          <a:p>
            <a:pPr marL="342900" lvl="0" indent="-190500" rtl="0">
              <a:spcBef>
                <a:spcPts val="0"/>
              </a:spcBef>
              <a:buClr>
                <a:schemeClr val="dk1"/>
              </a:buClr>
              <a:buSzPct val="25000"/>
              <a:buFont typeface="Arial"/>
              <a:buNone/>
            </a:pPr>
            <a:r>
              <a:rPr lang="en-US" sz="1200">
                <a:solidFill>
                  <a:schemeClr val="dk1"/>
                </a:solidFill>
              </a:rPr>
              <a:t>users, who are more likely to see the firewall as a hindrance. However, this is the</a:t>
            </a:r>
          </a:p>
          <a:p>
            <a:pPr marL="342900" lvl="0" indent="-190500" rtl="0">
              <a:spcBef>
                <a:spcPts val="0"/>
              </a:spcBef>
              <a:buClr>
                <a:schemeClr val="dk1"/>
              </a:buClr>
              <a:buSzPct val="25000"/>
              <a:buFont typeface="Arial"/>
              <a:buNone/>
            </a:pPr>
            <a:r>
              <a:rPr lang="en-US" sz="1200">
                <a:solidFill>
                  <a:schemeClr val="dk1"/>
                </a:solidFill>
              </a:rPr>
              <a:t>policy likely to be preferred by businesses and government organizations. Further,</a:t>
            </a:r>
          </a:p>
          <a:p>
            <a:pPr marL="342900" lvl="0" indent="-190500" rtl="0">
              <a:spcBef>
                <a:spcPts val="0"/>
              </a:spcBef>
              <a:buClr>
                <a:schemeClr val="dk1"/>
              </a:buClr>
              <a:buSzPct val="25000"/>
              <a:buFont typeface="Arial"/>
              <a:buNone/>
            </a:pPr>
            <a:r>
              <a:rPr lang="en-US" sz="1200">
                <a:solidFill>
                  <a:schemeClr val="dk1"/>
                </a:solidFill>
              </a:rPr>
              <a:t>visibility to users diminishes as rules are created.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The default forward policy increases</a:t>
            </a:r>
          </a:p>
          <a:p>
            <a:pPr marL="342900" indent="-190500" rtl="0">
              <a:spcBef>
                <a:spcPts val="0"/>
              </a:spcBef>
              <a:buNone/>
            </a:pPr>
            <a:r>
              <a:rPr lang="en-US" sz="1200">
                <a:solidFill>
                  <a:schemeClr val="dk1"/>
                </a:solidFill>
              </a:rPr>
              <a:t>ease of use for end users but provides reduced security; the security administrator must, in essence, react to each new security threat as it becomes known. </a:t>
            </a:r>
          </a:p>
          <a:p>
            <a:pPr marL="342900" lvl="0" indent="-190500" rtl="0">
              <a:spcBef>
                <a:spcPts val="0"/>
              </a:spcBef>
              <a:buNone/>
            </a:pPr>
            <a:r>
              <a:rPr lang="en-US" sz="1200">
                <a:solidFill>
                  <a:schemeClr val="dk1"/>
                </a:solidFill>
              </a:rPr>
              <a:t>This policy may be used by generally more open organizations, such as universities.</a:t>
            </a:r>
          </a:p>
        </p:txBody>
      </p:sp>
      <p:sp>
        <p:nvSpPr>
          <p:cNvPr id="158" name="Shape 15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6" name="Shape 16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p>
          <a:p>
            <a:pPr rtl="0">
              <a:spcBef>
                <a:spcPts val="0"/>
              </a:spcBef>
              <a:buNone/>
            </a:pPr>
            <a:endParaRPr/>
          </a:p>
          <a:p>
            <a:pPr marL="342900" lvl="0" indent="-190500" rtl="0">
              <a:spcBef>
                <a:spcPts val="0"/>
              </a:spcBef>
              <a:buClr>
                <a:schemeClr val="dk1"/>
              </a:buClr>
              <a:buSzPct val="91666"/>
              <a:buFont typeface="Arial"/>
              <a:buNone/>
            </a:pPr>
            <a:r>
              <a:rPr lang="en-US" sz="1200">
                <a:solidFill>
                  <a:schemeClr val="dk1"/>
                </a:solidFill>
              </a:rPr>
              <a:t>Rank each policy based on how user convenience and security. </a:t>
            </a:r>
          </a:p>
          <a:p>
            <a:pPr marL="342900" lvl="0" indent="-190500" rtl="0">
              <a:spcBef>
                <a:spcPts val="0"/>
              </a:spcBef>
              <a:buClr>
                <a:schemeClr val="dk1"/>
              </a:buClr>
              <a:buSzPct val="91666"/>
              <a:buFont typeface="Arial"/>
              <a:buNone/>
            </a:pPr>
            <a:r>
              <a:rPr lang="en-US" sz="1200">
                <a:solidFill>
                  <a:schemeClr val="dk1"/>
                </a:solidFill>
              </a:rPr>
              <a:t>(Use number 1 for best, 2, 3 for worst).</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For example if you think a policy is the most user friendly, rate that policy ‘1’ for ease of use. If the policy is not very secure, put a ‘3’ in the security rating. </a:t>
            </a:r>
          </a:p>
          <a:p>
            <a:pPr rtl="0">
              <a:spcBef>
                <a:spcPts val="0"/>
              </a:spcBef>
              <a:buNone/>
            </a:pPr>
            <a:endParaRPr/>
          </a:p>
          <a:p>
            <a:pPr rtl="0">
              <a:spcBef>
                <a:spcPts val="0"/>
              </a:spcBef>
              <a:buNone/>
            </a:pPr>
            <a:r>
              <a:rPr lang="en-US"/>
              <a:t>SOLUTION:</a:t>
            </a:r>
            <a:br>
              <a:rPr lang="en-US"/>
            </a:br>
            <a:endParaRPr lang="en-US"/>
          </a:p>
          <a:p>
            <a:pPr rtl="0">
              <a:spcBef>
                <a:spcPts val="0"/>
              </a:spcBef>
              <a:buNone/>
            </a:pPr>
            <a:r>
              <a:rPr lang="en-US" sz="1200">
                <a:solidFill>
                  <a:schemeClr val="dk1"/>
                </a:solidFill>
              </a:rPr>
              <a:t>Discuss solutions</a:t>
            </a:r>
          </a:p>
          <a:p>
            <a:pPr rtl="0">
              <a:spcBef>
                <a:spcPts val="0"/>
              </a:spcBef>
              <a:buNone/>
            </a:pPr>
            <a:r>
              <a:rPr lang="en-US" sz="1200">
                <a:solidFill>
                  <a:schemeClr val="dk1"/>
                </a:solidFill>
              </a:rPr>
              <a:t>Bear in mind that, typically, our knowledge about attacks, or, unsafe traffic, is very limited, for example, because attackers constantly come up with new ways to attack our networks.</a:t>
            </a:r>
          </a:p>
          <a:p>
            <a:pPr rtl="0">
              <a:spcBef>
                <a:spcPts val="0"/>
              </a:spcBef>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Rank each policy based on how user convenience and security. </a:t>
            </a:r>
          </a:p>
          <a:p>
            <a:pPr marL="342900" lvl="0" indent="-190500" rtl="0">
              <a:spcBef>
                <a:spcPts val="0"/>
              </a:spcBef>
              <a:buClr>
                <a:schemeClr val="dk1"/>
              </a:buClr>
              <a:buSzPct val="91666"/>
              <a:buFont typeface="Arial"/>
              <a:buNone/>
            </a:pPr>
            <a:r>
              <a:rPr lang="en-US" sz="1200">
                <a:solidFill>
                  <a:schemeClr val="dk1"/>
                </a:solidFill>
              </a:rPr>
              <a:t>(Use number 1 for best, 2, 3 for worst)</a:t>
            </a:r>
          </a:p>
          <a:p>
            <a:pPr marL="342900" indent="-190500" rtl="0">
              <a:spcBef>
                <a:spcPts val="0"/>
              </a:spcBef>
              <a:buNone/>
            </a:pPr>
            <a:r>
              <a:rPr lang="en-US" sz="1200"/>
              <a:t>Policy:						Ease of Use		Security </a:t>
            </a:r>
          </a:p>
          <a:p>
            <a:pPr marL="342900" indent="-190500" rtl="0">
              <a:spcBef>
                <a:spcPts val="0"/>
              </a:spcBef>
              <a:buNone/>
            </a:pPr>
            <a:r>
              <a:rPr lang="en-US" sz="1200"/>
              <a:t>Accepts only packets it knows are safe:	3			1</a:t>
            </a:r>
          </a:p>
          <a:p>
            <a:pPr marL="342900" indent="-190500" rtl="0">
              <a:spcBef>
                <a:spcPts val="0"/>
              </a:spcBef>
              <a:buNone/>
            </a:pPr>
            <a:r>
              <a:rPr lang="en-US" sz="1200"/>
              <a:t>Drops packets it knows are unsafe		1			3</a:t>
            </a:r>
          </a:p>
          <a:p>
            <a:pPr marL="342900" indent="-190500" rtl="0">
              <a:spcBef>
                <a:spcPts val="0"/>
              </a:spcBef>
              <a:buNone/>
            </a:pPr>
            <a:r>
              <a:rPr lang="en-US" sz="1200"/>
              <a:t>Queries user about questionable packet	2			2</a:t>
            </a:r>
          </a:p>
          <a:p>
            <a:pPr marL="342900" indent="-190500" rtl="0">
              <a:spcBef>
                <a:spcPts val="0"/>
              </a:spcBef>
              <a:buNone/>
            </a:pPr>
            <a:endParaRPr sz="1200"/>
          </a:p>
          <a:p>
            <a:pPr marL="342900" indent="-190500" rtl="0">
              <a:spcBef>
                <a:spcPts val="0"/>
              </a:spcBef>
              <a:buNone/>
            </a:pPr>
            <a:endParaRPr sz="1200"/>
          </a:p>
          <a:p>
            <a:pPr>
              <a:spcBef>
                <a:spcPts val="0"/>
              </a:spcBef>
              <a:buNone/>
            </a:pPr>
            <a:endParaRPr sz="1200">
              <a:solidFill>
                <a:schemeClr val="dk1"/>
              </a:solidFill>
            </a:endParaRPr>
          </a:p>
        </p:txBody>
      </p:sp>
      <p:sp>
        <p:nvSpPr>
          <p:cNvPr id="167" name="Shape 16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115000"/>
              </a:lnSpc>
              <a:spcBef>
                <a:spcPts val="400"/>
              </a:spcBef>
              <a:buClr>
                <a:schemeClr val="dk1"/>
              </a:buClr>
              <a:buSzPct val="91666"/>
              <a:buFont typeface="Arial"/>
              <a:buNone/>
            </a:pPr>
            <a:r>
              <a:rPr lang="en-US" sz="1200">
                <a:solidFill>
                  <a:schemeClr val="dk1"/>
                </a:solidFill>
              </a:rPr>
              <a:t>Most standardized applications that run on top</a:t>
            </a:r>
          </a:p>
          <a:p>
            <a:pPr lvl="0" rtl="0">
              <a:lnSpc>
                <a:spcPct val="115000"/>
              </a:lnSpc>
              <a:spcBef>
                <a:spcPts val="400"/>
              </a:spcBef>
              <a:buClr>
                <a:schemeClr val="dk1"/>
              </a:buClr>
              <a:buSzPct val="91666"/>
              <a:buFont typeface="Arial"/>
              <a:buNone/>
            </a:pPr>
            <a:r>
              <a:rPr lang="en-US" sz="1200">
                <a:solidFill>
                  <a:schemeClr val="dk1"/>
                </a:solidFill>
              </a:rPr>
              <a:t>of TCP follow a client/server model. For example, for the Simple Mail Transfer</a:t>
            </a:r>
          </a:p>
          <a:p>
            <a:pPr lvl="0" rtl="0">
              <a:lnSpc>
                <a:spcPct val="115000"/>
              </a:lnSpc>
              <a:spcBef>
                <a:spcPts val="400"/>
              </a:spcBef>
              <a:buClr>
                <a:schemeClr val="dk1"/>
              </a:buClr>
              <a:buSzPct val="91666"/>
              <a:buFont typeface="Arial"/>
              <a:buNone/>
            </a:pPr>
            <a:r>
              <a:rPr lang="en-US" sz="1200">
                <a:solidFill>
                  <a:schemeClr val="dk1"/>
                </a:solidFill>
              </a:rPr>
              <a:t>Protocol (SMTP), e-mail is transmitted from a client system to a server system.</a:t>
            </a:r>
          </a:p>
          <a:p>
            <a:pPr lvl="0" rtl="0">
              <a:lnSpc>
                <a:spcPct val="115000"/>
              </a:lnSpc>
              <a:spcBef>
                <a:spcPts val="400"/>
              </a:spcBef>
              <a:buClr>
                <a:schemeClr val="dk1"/>
              </a:buClr>
              <a:buSzPct val="91666"/>
              <a:buFont typeface="Arial"/>
              <a:buNone/>
            </a:pPr>
            <a:r>
              <a:rPr lang="en-US" sz="1200">
                <a:solidFill>
                  <a:schemeClr val="dk1"/>
                </a:solidFill>
              </a:rPr>
              <a:t>The client system generates new e-mail messages, typically from user input. The</a:t>
            </a:r>
          </a:p>
          <a:p>
            <a:pPr lvl="0" rtl="0">
              <a:lnSpc>
                <a:spcPct val="115000"/>
              </a:lnSpc>
              <a:spcBef>
                <a:spcPts val="400"/>
              </a:spcBef>
              <a:buClr>
                <a:schemeClr val="dk1"/>
              </a:buClr>
              <a:buSzPct val="91666"/>
              <a:buFont typeface="Arial"/>
              <a:buNone/>
            </a:pPr>
            <a:r>
              <a:rPr lang="en-US" sz="1200">
                <a:solidFill>
                  <a:schemeClr val="dk1"/>
                </a:solidFill>
              </a:rPr>
              <a:t>server system accepts incoming e-mail messages and places them in the appropriate</a:t>
            </a:r>
          </a:p>
          <a:p>
            <a:pPr lvl="0" rtl="0">
              <a:lnSpc>
                <a:spcPct val="115000"/>
              </a:lnSpc>
              <a:spcBef>
                <a:spcPts val="400"/>
              </a:spcBef>
              <a:buClr>
                <a:schemeClr val="dk1"/>
              </a:buClr>
              <a:buSzPct val="91666"/>
              <a:buFont typeface="Arial"/>
              <a:buNone/>
            </a:pPr>
            <a:r>
              <a:rPr lang="en-US" sz="1200">
                <a:solidFill>
                  <a:schemeClr val="dk1"/>
                </a:solidFill>
              </a:rPr>
              <a:t>user mailboxes. SMTP operates by setting up a TCP connection between client</a:t>
            </a:r>
          </a:p>
          <a:p>
            <a:pPr lvl="0" rtl="0">
              <a:lnSpc>
                <a:spcPct val="115000"/>
              </a:lnSpc>
              <a:spcBef>
                <a:spcPts val="400"/>
              </a:spcBef>
              <a:buClr>
                <a:schemeClr val="dk1"/>
              </a:buClr>
              <a:buSzPct val="91666"/>
              <a:buFont typeface="Arial"/>
              <a:buNone/>
            </a:pPr>
            <a:r>
              <a:rPr lang="en-US" sz="1200">
                <a:solidFill>
                  <a:schemeClr val="dk1"/>
                </a:solidFill>
              </a:rPr>
              <a:t>and server, in which the TCP server port number, which identifies the SMTP server</a:t>
            </a:r>
          </a:p>
          <a:p>
            <a:pPr lvl="0" rtl="0">
              <a:lnSpc>
                <a:spcPct val="115000"/>
              </a:lnSpc>
              <a:spcBef>
                <a:spcPts val="400"/>
              </a:spcBef>
              <a:buClr>
                <a:schemeClr val="dk1"/>
              </a:buClr>
              <a:buSzPct val="91666"/>
              <a:buFont typeface="Arial"/>
              <a:buNone/>
            </a:pPr>
            <a:r>
              <a:rPr lang="en-US" sz="1200">
                <a:solidFill>
                  <a:schemeClr val="dk1"/>
                </a:solidFill>
              </a:rPr>
              <a:t>application, is 25. The TCP port number for the SMTP client is a number between</a:t>
            </a:r>
          </a:p>
          <a:p>
            <a:pPr lvl="0" rtl="0">
              <a:lnSpc>
                <a:spcPct val="115000"/>
              </a:lnSpc>
              <a:spcBef>
                <a:spcPts val="400"/>
              </a:spcBef>
              <a:buNone/>
            </a:pPr>
            <a:r>
              <a:rPr lang="en-US" sz="1200">
                <a:solidFill>
                  <a:schemeClr val="dk1"/>
                </a:solidFill>
              </a:rPr>
              <a:t>1024 and 65535 that is generated by the SMTP client.</a:t>
            </a:r>
          </a:p>
          <a:p>
            <a:pPr lvl="0" rtl="0">
              <a:lnSpc>
                <a:spcPct val="115000"/>
              </a:lnSpc>
              <a:spcBef>
                <a:spcPts val="400"/>
              </a:spcBef>
              <a:buClr>
                <a:schemeClr val="dk1"/>
              </a:buClr>
              <a:buFont typeface="Arial"/>
              <a:buNone/>
            </a:pPr>
            <a:endParaRPr sz="1200">
              <a:solidFill>
                <a:schemeClr val="dk1"/>
              </a:solidFill>
            </a:endParaRPr>
          </a:p>
          <a:p>
            <a:pPr lvl="0" rtl="0">
              <a:lnSpc>
                <a:spcPct val="115000"/>
              </a:lnSpc>
              <a:spcBef>
                <a:spcPts val="400"/>
              </a:spcBef>
              <a:buClr>
                <a:schemeClr val="dk1"/>
              </a:buClr>
              <a:buSzPct val="91666"/>
              <a:buFont typeface="Arial"/>
              <a:buNone/>
            </a:pPr>
            <a:r>
              <a:rPr lang="en-US" sz="1200">
                <a:solidFill>
                  <a:schemeClr val="dk1"/>
                </a:solidFill>
              </a:rPr>
              <a:t>In general, when an application that uses TCP creates a session with a remote</a:t>
            </a:r>
          </a:p>
          <a:p>
            <a:pPr lvl="0" rtl="0">
              <a:lnSpc>
                <a:spcPct val="115000"/>
              </a:lnSpc>
              <a:spcBef>
                <a:spcPts val="400"/>
              </a:spcBef>
              <a:buClr>
                <a:schemeClr val="dk1"/>
              </a:buClr>
              <a:buSzPct val="91666"/>
              <a:buFont typeface="Arial"/>
              <a:buNone/>
            </a:pPr>
            <a:r>
              <a:rPr lang="en-US" sz="1200">
                <a:solidFill>
                  <a:schemeClr val="dk1"/>
                </a:solidFill>
              </a:rPr>
              <a:t>host, it creates a TCP connection in which the TCP port number for the remote</a:t>
            </a:r>
          </a:p>
          <a:p>
            <a:pPr lvl="0" rtl="0">
              <a:lnSpc>
                <a:spcPct val="115000"/>
              </a:lnSpc>
              <a:spcBef>
                <a:spcPts val="400"/>
              </a:spcBef>
              <a:buClr>
                <a:schemeClr val="dk1"/>
              </a:buClr>
              <a:buSzPct val="91666"/>
              <a:buFont typeface="Arial"/>
              <a:buNone/>
            </a:pPr>
            <a:r>
              <a:rPr lang="en-US" sz="1200">
                <a:solidFill>
                  <a:schemeClr val="dk1"/>
                </a:solidFill>
              </a:rPr>
              <a:t>(server) application is a number less than 1024 and the TCP port number for the</a:t>
            </a:r>
          </a:p>
          <a:p>
            <a:pPr lvl="0" rtl="0">
              <a:lnSpc>
                <a:spcPct val="115000"/>
              </a:lnSpc>
              <a:spcBef>
                <a:spcPts val="400"/>
              </a:spcBef>
              <a:buClr>
                <a:schemeClr val="dk1"/>
              </a:buClr>
              <a:buSzPct val="91666"/>
              <a:buFont typeface="Arial"/>
              <a:buNone/>
            </a:pPr>
            <a:r>
              <a:rPr lang="en-US" sz="1200">
                <a:solidFill>
                  <a:schemeClr val="dk1"/>
                </a:solidFill>
              </a:rPr>
              <a:t>local (client) application is a number between 1024 and 65535. The numbers less</a:t>
            </a:r>
          </a:p>
          <a:p>
            <a:pPr lvl="0" rtl="0">
              <a:lnSpc>
                <a:spcPct val="115000"/>
              </a:lnSpc>
              <a:spcBef>
                <a:spcPts val="400"/>
              </a:spcBef>
              <a:buClr>
                <a:schemeClr val="dk1"/>
              </a:buClr>
              <a:buSzPct val="91666"/>
              <a:buFont typeface="Arial"/>
              <a:buNone/>
            </a:pPr>
            <a:r>
              <a:rPr lang="en-US" sz="1200">
                <a:solidFill>
                  <a:schemeClr val="dk1"/>
                </a:solidFill>
              </a:rPr>
              <a:t>than 1024 are the “well-known” port numbers and are assigned permanently to</a:t>
            </a:r>
          </a:p>
          <a:p>
            <a:pPr lvl="0" rtl="0">
              <a:lnSpc>
                <a:spcPct val="115000"/>
              </a:lnSpc>
              <a:spcBef>
                <a:spcPts val="400"/>
              </a:spcBef>
              <a:buClr>
                <a:schemeClr val="dk1"/>
              </a:buClr>
              <a:buSzPct val="91666"/>
              <a:buFont typeface="Arial"/>
              <a:buNone/>
            </a:pPr>
            <a:r>
              <a:rPr lang="en-US" sz="1200">
                <a:solidFill>
                  <a:schemeClr val="dk1"/>
                </a:solidFill>
              </a:rPr>
              <a:t>particular applications (e.g., 25 for server SMTP). The numbers between 1024 and</a:t>
            </a:r>
          </a:p>
          <a:p>
            <a:pPr lvl="0" rtl="0">
              <a:lnSpc>
                <a:spcPct val="115000"/>
              </a:lnSpc>
              <a:spcBef>
                <a:spcPts val="400"/>
              </a:spcBef>
              <a:buClr>
                <a:schemeClr val="dk1"/>
              </a:buClr>
              <a:buSzPct val="91666"/>
              <a:buFont typeface="Arial"/>
              <a:buNone/>
            </a:pPr>
            <a:r>
              <a:rPr lang="en-US" sz="1200">
                <a:solidFill>
                  <a:schemeClr val="dk1"/>
                </a:solidFill>
              </a:rPr>
              <a:t>65535 are generated dynamically and have temporary significance only for the</a:t>
            </a:r>
          </a:p>
          <a:p>
            <a:pPr lvl="0" rtl="0">
              <a:lnSpc>
                <a:spcPct val="115000"/>
              </a:lnSpc>
              <a:spcBef>
                <a:spcPts val="400"/>
              </a:spcBef>
              <a:buNone/>
            </a:pPr>
            <a:r>
              <a:rPr lang="en-US" sz="1200">
                <a:solidFill>
                  <a:schemeClr val="dk1"/>
                </a:solidFill>
              </a:rPr>
              <a:t>lifetime of a TCP connection.</a:t>
            </a:r>
          </a:p>
          <a:p>
            <a:pPr lvl="0" rtl="0">
              <a:lnSpc>
                <a:spcPct val="115000"/>
              </a:lnSpc>
              <a:spcBef>
                <a:spcPts val="400"/>
              </a:spcBef>
              <a:buClr>
                <a:schemeClr val="dk1"/>
              </a:buClr>
              <a:buFont typeface="Arial"/>
              <a:buNone/>
            </a:pPr>
            <a:endParaRPr sz="1200">
              <a:solidFill>
                <a:schemeClr val="dk1"/>
              </a:solidFill>
            </a:endParaRPr>
          </a:p>
          <a:p>
            <a:pPr lvl="0" rtl="0">
              <a:lnSpc>
                <a:spcPct val="115000"/>
              </a:lnSpc>
              <a:spcBef>
                <a:spcPts val="400"/>
              </a:spcBef>
              <a:buClr>
                <a:schemeClr val="dk1"/>
              </a:buClr>
              <a:buSzPct val="91666"/>
              <a:buFont typeface="Arial"/>
              <a:buNone/>
            </a:pPr>
            <a:r>
              <a:rPr lang="en-US" sz="1200">
                <a:solidFill>
                  <a:schemeClr val="dk1"/>
                </a:solidFill>
              </a:rPr>
              <a:t>A simple packet filtering firewall must permit inbound network traffic on all</a:t>
            </a:r>
          </a:p>
          <a:p>
            <a:pPr lvl="0" rtl="0">
              <a:lnSpc>
                <a:spcPct val="115000"/>
              </a:lnSpc>
              <a:spcBef>
                <a:spcPts val="400"/>
              </a:spcBef>
              <a:buNone/>
            </a:pPr>
            <a:r>
              <a:rPr lang="en-US" sz="1200">
                <a:solidFill>
                  <a:schemeClr val="dk1"/>
                </a:solidFill>
              </a:rPr>
              <a:t>these high-numbered ports for TCP-based traffic to occur. </a:t>
            </a:r>
          </a:p>
          <a:p>
            <a:pPr lvl="0" rtl="0">
              <a:lnSpc>
                <a:spcPct val="115000"/>
              </a:lnSpc>
              <a:spcBef>
                <a:spcPts val="400"/>
              </a:spcBef>
              <a:buNone/>
            </a:pPr>
            <a:endParaRPr/>
          </a:p>
        </p:txBody>
      </p:sp>
      <p:sp>
        <p:nvSpPr>
          <p:cNvPr id="175" name="Shape 17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1" name="Shape 18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This is a simplified example of a rule set for SMTP traffic. The goal is to</a:t>
            </a:r>
          </a:p>
          <a:p>
            <a:pPr marL="342900" lvl="0" indent="-190500" rtl="0">
              <a:spcBef>
                <a:spcPts val="0"/>
              </a:spcBef>
              <a:buClr>
                <a:schemeClr val="dk1"/>
              </a:buClr>
              <a:buSzPct val="25000"/>
              <a:buFont typeface="Arial"/>
              <a:buNone/>
            </a:pPr>
            <a:r>
              <a:rPr lang="en-US" sz="1200">
                <a:solidFill>
                  <a:schemeClr val="dk1"/>
                </a:solidFill>
              </a:rPr>
              <a:t>allow inbound and outbound email traffic but to block all other traffic. The rules are</a:t>
            </a:r>
          </a:p>
          <a:p>
            <a:pPr marL="342900" lvl="0" indent="-190500" rtl="0">
              <a:spcBef>
                <a:spcPts val="0"/>
              </a:spcBef>
              <a:buClr>
                <a:schemeClr val="dk1"/>
              </a:buClr>
              <a:buSzPct val="25000"/>
              <a:buFont typeface="Arial"/>
              <a:buNone/>
            </a:pPr>
            <a:r>
              <a:rPr lang="en-US" sz="1200">
                <a:solidFill>
                  <a:schemeClr val="dk1"/>
                </a:solidFill>
              </a:rPr>
              <a:t>applied top to bottom to each packet. The intent of each rule is:</a:t>
            </a:r>
          </a:p>
          <a:p>
            <a:pPr marL="342900" lvl="0" indent="-190500" rtl="0">
              <a:spcBef>
                <a:spcPts val="0"/>
              </a:spcBef>
              <a:buClr>
                <a:schemeClr val="dk1"/>
              </a:buClr>
              <a:buFont typeface="Arial"/>
              <a:buNone/>
            </a:pPr>
            <a:endParaRPr sz="1200" b="1">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1. Inbound mail from an external source is allowed (port 25 is for SMTP incoming).</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2. This rule is intended to allow a response to an inbound SMTP connection.</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3. Outbound mail to an external source is allowed.</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4. This rule is intended to allow a response to an inbound SMTP connection.</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5. This is an explicit statement of the default policy. All rule sets include this rule</a:t>
            </a:r>
          </a:p>
          <a:p>
            <a:pPr marL="342900" lvl="0" indent="-190500" rtl="0">
              <a:spcBef>
                <a:spcPts val="0"/>
              </a:spcBef>
              <a:buClr>
                <a:schemeClr val="dk1"/>
              </a:buClr>
              <a:buSzPct val="25000"/>
              <a:buFont typeface="Arial"/>
              <a:buNone/>
            </a:pPr>
            <a:r>
              <a:rPr lang="en-US" sz="1200">
                <a:solidFill>
                  <a:schemeClr val="dk1"/>
                </a:solidFill>
              </a:rPr>
              <a:t>implicitly as the last rule.</a:t>
            </a:r>
          </a:p>
          <a:p>
            <a:pPr marL="342900" lvl="0" indent="-190500" rtl="0">
              <a:spcBef>
                <a:spcPts val="0"/>
              </a:spcBef>
              <a:buClr>
                <a:schemeClr val="dk1"/>
              </a:buClr>
              <a:buFont typeface="Arial"/>
              <a:buNone/>
            </a:pPr>
            <a:endParaRPr sz="1200">
              <a:solidFill>
                <a:schemeClr val="dk1"/>
              </a:solidFill>
            </a:endParaRPr>
          </a:p>
          <a:p>
            <a:pPr>
              <a:spcBef>
                <a:spcPts val="0"/>
              </a:spcBef>
              <a:buNone/>
            </a:pPr>
            <a:endParaRPr/>
          </a:p>
        </p:txBody>
      </p:sp>
      <p:sp>
        <p:nvSpPr>
          <p:cNvPr id="182" name="Shape 18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Shape 2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 name="Shape 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lvl="0" indent="0" rtl="0">
              <a:spcBef>
                <a:spcPts val="0"/>
              </a:spcBef>
              <a:buNone/>
            </a:pPr>
            <a:r>
              <a:rPr lang="en-US" sz="1200">
                <a:solidFill>
                  <a:schemeClr val="dk1"/>
                </a:solidFill>
              </a:rPr>
              <a:t>PART 1</a:t>
            </a:r>
          </a:p>
          <a:p>
            <a:pPr marL="0" lvl="0" indent="0" rtl="0">
              <a:spcBef>
                <a:spcPts val="0"/>
              </a:spcBef>
              <a:buNone/>
            </a:pPr>
            <a:r>
              <a:rPr lang="en-US" sz="1200">
                <a:solidFill>
                  <a:schemeClr val="dk1"/>
                </a:solidFill>
              </a:rPr>
              <a:t>When it comes to defense against attacks, the most important principle is to employ defense-in-depth. In other words, we should deploy multiple layers of defense mechanisms.</a:t>
            </a:r>
          </a:p>
          <a:p>
            <a:pPr marL="0" lvl="0" indent="0" rtl="0">
              <a:spcBef>
                <a:spcPts val="0"/>
              </a:spcBef>
              <a:buClr>
                <a:schemeClr val="dk1"/>
              </a:buClr>
              <a:buFont typeface="Arial"/>
              <a:buNone/>
            </a:pPr>
            <a:endParaRPr sz="1200">
              <a:solidFill>
                <a:schemeClr val="dk1"/>
              </a:solidFill>
            </a:endParaRPr>
          </a:p>
          <a:p>
            <a:pPr marL="0" lvl="0" indent="0" rtl="0">
              <a:spcBef>
                <a:spcPts val="0"/>
              </a:spcBef>
              <a:buClr>
                <a:schemeClr val="dk1"/>
              </a:buClr>
              <a:buSzPct val="25000"/>
              <a:buFont typeface="Arial"/>
              <a:buNone/>
            </a:pPr>
            <a:r>
              <a:rPr lang="en-US" sz="1200">
                <a:solidFill>
                  <a:schemeClr val="dk1"/>
                </a:solidFill>
              </a:rPr>
              <a:t>The first line is a prevention mechanism that stops attacks from getting in our networks and systems. Inevitably, some attacks can defeat the prevention mechanisms. That is, there are “holes”, or, weaknesses, in the prevention mechanisms that allow some attacks to get through. For example, an attack can be a Javascript that can only be triggered by a specified time in the future, and so it’d not be possible for the prevention system to stop it now because it does not know or see the attack behavior yet.</a:t>
            </a:r>
          </a:p>
          <a:p>
            <a:pPr rtl="0">
              <a:spcBef>
                <a:spcPts val="0"/>
              </a:spcBef>
              <a:buNone/>
            </a:pPr>
            <a:endParaRPr/>
          </a:p>
          <a:p>
            <a:pPr rtl="0">
              <a:spcBef>
                <a:spcPts val="0"/>
              </a:spcBef>
              <a:buNone/>
            </a:pPr>
            <a:r>
              <a:rPr lang="en-US"/>
              <a:t>PART 2</a:t>
            </a:r>
          </a:p>
          <a:p>
            <a:pPr marL="0" lvl="0" indent="0" rtl="0">
              <a:spcBef>
                <a:spcPts val="0"/>
              </a:spcBef>
              <a:buClr>
                <a:schemeClr val="dk1"/>
              </a:buClr>
              <a:buSzPct val="25000"/>
              <a:buFont typeface="Arial"/>
              <a:buNone/>
            </a:pPr>
            <a:r>
              <a:rPr lang="en-US" sz="1200">
                <a:solidFill>
                  <a:schemeClr val="dk1"/>
                </a:solidFill>
              </a:rPr>
              <a:t>The second line is detection and response mechanisms that watch activities on systems and networks to detect attacks and repair the damages. Again, there will be attacks that can go undetected, at least for a while. For example, attacks that blend in with normal activities, such as the APT malware that is a malicious browser plug-in, would be hard to detect initially, not until its effects, such as data loss due to stolen credentials, manifest sometime later. </a:t>
            </a:r>
          </a:p>
          <a:p>
            <a:pPr marL="342900" lvl="0" indent="-190500" rtl="0">
              <a:spcBef>
                <a:spcPts val="0"/>
              </a:spcBef>
              <a:buClr>
                <a:schemeClr val="dk1"/>
              </a:buClr>
              <a:buFont typeface="Arial"/>
              <a:buNone/>
            </a:pPr>
            <a:endParaRPr sz="1200">
              <a:solidFill>
                <a:schemeClr val="dk1"/>
              </a:solidFill>
            </a:endParaRPr>
          </a:p>
          <a:p>
            <a:pPr rtl="0">
              <a:spcBef>
                <a:spcPts val="0"/>
              </a:spcBef>
              <a:buNone/>
            </a:pPr>
            <a:r>
              <a:rPr lang="en-US"/>
              <a:t>PART 3</a:t>
            </a:r>
          </a:p>
          <a:p>
            <a:pPr marL="0" lvl="0" indent="0" rtl="0">
              <a:spcBef>
                <a:spcPts val="0"/>
              </a:spcBef>
              <a:buClr>
                <a:schemeClr val="dk1"/>
              </a:buClr>
              <a:buSzPct val="25000"/>
              <a:buFont typeface="Arial"/>
              <a:buNone/>
            </a:pPr>
            <a:r>
              <a:rPr lang="en-US" sz="1200">
                <a:solidFill>
                  <a:schemeClr val="dk1"/>
                </a:solidFill>
              </a:rPr>
              <a:t>The third line is attack-resilient technologies that enable the core elements, or, the most valuable systems, on the network to survive attacks and continue to function. For example, a server is a collection of diversified systems, that is, with different implementations, so that at least one of them will not be susceptible to the attack because an attack typically exploits specific vulnerabilities that only exist in some but not all implementations.</a:t>
            </a:r>
          </a:p>
          <a:p>
            <a:pPr>
              <a:spcBef>
                <a:spcPts val="0"/>
              </a:spcBef>
              <a:buNone/>
            </a:pPr>
            <a:endParaRPr/>
          </a:p>
        </p:txBody>
      </p:sp>
      <p:sp>
        <p:nvSpPr>
          <p:cNvPr id="30" name="Shape 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8" name="Shape 1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None/>
            </a:pPr>
            <a:r>
              <a:rPr lang="en-US" sz="1200">
                <a:solidFill>
                  <a:schemeClr val="dk1"/>
                </a:solidFill>
              </a:rPr>
              <a:t>PART 1</a:t>
            </a:r>
          </a:p>
          <a:p>
            <a:pPr marL="342900" lvl="0" indent="-190500" rtl="0">
              <a:spcBef>
                <a:spcPts val="0"/>
              </a:spcBef>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There are several problems with this rule set.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Rule 4 allows external traffic to any destination port above 1023. As an example of an exploit of this rule, an external attacker can open a connection from the attacker’s port 5150 to an internal Web proxy server on port 8080. This is supposed to be forbidden and could allow an</a:t>
            </a:r>
          </a:p>
          <a:p>
            <a:pPr marL="342900" lvl="0" indent="-190500" rtl="0">
              <a:spcBef>
                <a:spcPts val="0"/>
              </a:spcBef>
              <a:buClr>
                <a:schemeClr val="dk1"/>
              </a:buClr>
              <a:buSzPct val="25000"/>
              <a:buFont typeface="Arial"/>
              <a:buNone/>
            </a:pPr>
            <a:r>
              <a:rPr lang="en-US" sz="1200">
                <a:solidFill>
                  <a:schemeClr val="dk1"/>
                </a:solidFill>
              </a:rPr>
              <a:t>attack on the server. To counter this attack, the firewall rule set can be configured with a source port field for each row. For rules 2 and 4, the source port is set to 25; for rules 1 and 3, the source port is set to &gt;1023.</a:t>
            </a:r>
          </a:p>
          <a:p>
            <a:pPr rtl="0">
              <a:spcBef>
                <a:spcPts val="0"/>
              </a:spcBef>
              <a:buNone/>
            </a:pPr>
            <a:endParaRPr/>
          </a:p>
          <a:p>
            <a:pPr rtl="0">
              <a:spcBef>
                <a:spcPts val="0"/>
              </a:spcBef>
              <a:buNone/>
            </a:pPr>
            <a:r>
              <a:rPr lang="en-US"/>
              <a:t>PART 2</a:t>
            </a:r>
          </a:p>
          <a:p>
            <a:pPr rtl="0">
              <a:spcBef>
                <a:spcPts val="0"/>
              </a:spcBef>
              <a:buNone/>
            </a:pPr>
            <a:endParaRPr/>
          </a:p>
          <a:p>
            <a:pPr marL="342900" lvl="0" indent="-190500" rtl="0">
              <a:spcBef>
                <a:spcPts val="0"/>
              </a:spcBef>
              <a:buClr>
                <a:schemeClr val="dk1"/>
              </a:buClr>
              <a:buSzPct val="25000"/>
              <a:buFont typeface="Arial"/>
              <a:buNone/>
            </a:pPr>
            <a:r>
              <a:rPr lang="en-US" sz="1200">
                <a:solidFill>
                  <a:schemeClr val="dk1"/>
                </a:solidFill>
              </a:rPr>
              <a:t>But a vulnerability remains. Rules 3 and 4 are intended to specify that any</a:t>
            </a:r>
          </a:p>
          <a:p>
            <a:pPr marL="342900" lvl="0" indent="-190500" rtl="0">
              <a:spcBef>
                <a:spcPts val="0"/>
              </a:spcBef>
              <a:buClr>
                <a:schemeClr val="dk1"/>
              </a:buClr>
              <a:buSzPct val="25000"/>
              <a:buFont typeface="Arial"/>
              <a:buNone/>
            </a:pPr>
            <a:r>
              <a:rPr lang="en-US" sz="1200">
                <a:solidFill>
                  <a:schemeClr val="dk1"/>
                </a:solidFill>
              </a:rPr>
              <a:t>inside host can send mail to the outside. A TCP packet with a destination port of</a:t>
            </a:r>
          </a:p>
          <a:p>
            <a:pPr marL="342900" lvl="0" indent="-190500" rtl="0">
              <a:spcBef>
                <a:spcPts val="0"/>
              </a:spcBef>
              <a:buClr>
                <a:schemeClr val="dk1"/>
              </a:buClr>
              <a:buSzPct val="25000"/>
              <a:buFont typeface="Arial"/>
              <a:buNone/>
            </a:pPr>
            <a:r>
              <a:rPr lang="en-US" sz="1200">
                <a:solidFill>
                  <a:schemeClr val="dk1"/>
                </a:solidFill>
              </a:rPr>
              <a:t>25 is routed to the SMTP server on the destination machine. The problem with this</a:t>
            </a:r>
          </a:p>
          <a:p>
            <a:pPr marL="342900" lvl="0" indent="-190500" rtl="0">
              <a:spcBef>
                <a:spcPts val="0"/>
              </a:spcBef>
              <a:buClr>
                <a:schemeClr val="dk1"/>
              </a:buClr>
              <a:buSzPct val="25000"/>
              <a:buFont typeface="Arial"/>
              <a:buNone/>
            </a:pPr>
            <a:r>
              <a:rPr lang="en-US" sz="1200">
                <a:solidFill>
                  <a:schemeClr val="dk1"/>
                </a:solidFill>
              </a:rPr>
              <a:t>rule is that the use of port 25 for SMTP receipt is only a default; an outside machine could be configured to have some other application linked to port 25. As the revised</a:t>
            </a:r>
          </a:p>
          <a:p>
            <a:pPr marL="342900" lvl="0" indent="-190500" rtl="0">
              <a:spcBef>
                <a:spcPts val="0"/>
              </a:spcBef>
              <a:buClr>
                <a:schemeClr val="dk1"/>
              </a:buClr>
              <a:buSzPct val="25000"/>
              <a:buFont typeface="Arial"/>
              <a:buNone/>
            </a:pPr>
            <a:r>
              <a:rPr lang="en-US" sz="1200">
                <a:solidFill>
                  <a:schemeClr val="dk1"/>
                </a:solidFill>
              </a:rPr>
              <a:t>rule 4 is written, an attacker could gain access to internal machines by sending packets with a TCP source port number of 25. To counter this threat, we can add an</a:t>
            </a:r>
          </a:p>
          <a:p>
            <a:pPr marL="342900" lvl="0" indent="-190500" rtl="0">
              <a:spcBef>
                <a:spcPts val="0"/>
              </a:spcBef>
              <a:buClr>
                <a:schemeClr val="dk1"/>
              </a:buClr>
              <a:buSzPct val="25000"/>
              <a:buFont typeface="Arial"/>
              <a:buNone/>
            </a:pPr>
            <a:r>
              <a:rPr lang="en-US" sz="1200">
                <a:solidFill>
                  <a:schemeClr val="dk1"/>
                </a:solidFill>
              </a:rPr>
              <a:t>ACK flag field to each row. For rule 4, the field would indicate that the ACK flag</a:t>
            </a:r>
          </a:p>
          <a:p>
            <a:pPr marL="342900" lvl="0" indent="-190500" rtl="0">
              <a:spcBef>
                <a:spcPts val="0"/>
              </a:spcBef>
              <a:buClr>
                <a:schemeClr val="dk1"/>
              </a:buClr>
              <a:buSzPct val="25000"/>
              <a:buFont typeface="Arial"/>
              <a:buNone/>
            </a:pPr>
            <a:r>
              <a:rPr lang="en-US" sz="1200">
                <a:solidFill>
                  <a:schemeClr val="dk1"/>
                </a:solidFill>
              </a:rPr>
              <a:t>must be set on the incoming packet.</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The rule takes advantage of a feature of TCP connections. Once a connection</a:t>
            </a:r>
          </a:p>
          <a:p>
            <a:pPr marL="342900" lvl="0" indent="-190500" rtl="0">
              <a:spcBef>
                <a:spcPts val="0"/>
              </a:spcBef>
              <a:buClr>
                <a:schemeClr val="dk1"/>
              </a:buClr>
              <a:buSzPct val="25000"/>
              <a:buFont typeface="Arial"/>
              <a:buNone/>
            </a:pPr>
            <a:r>
              <a:rPr lang="en-US" sz="1200">
                <a:solidFill>
                  <a:schemeClr val="dk1"/>
                </a:solidFill>
              </a:rPr>
              <a:t>is set up, the ACK flag of a TCP segment is set to acknowledge segments sent from</a:t>
            </a:r>
          </a:p>
          <a:p>
            <a:pPr marL="342900" lvl="0" indent="-190500" rtl="0">
              <a:spcBef>
                <a:spcPts val="0"/>
              </a:spcBef>
              <a:buClr>
                <a:schemeClr val="dk1"/>
              </a:buClr>
              <a:buSzPct val="25000"/>
              <a:buFont typeface="Arial"/>
              <a:buNone/>
            </a:pPr>
            <a:r>
              <a:rPr lang="en-US" sz="1200">
                <a:solidFill>
                  <a:schemeClr val="dk1"/>
                </a:solidFill>
              </a:rPr>
              <a:t>the other side. Thus, this rule allows incoming packets with a source port number of</a:t>
            </a:r>
          </a:p>
          <a:p>
            <a:pPr marL="342900" lvl="0" indent="-190500">
              <a:spcBef>
                <a:spcPts val="0"/>
              </a:spcBef>
              <a:buClr>
                <a:schemeClr val="dk1"/>
              </a:buClr>
              <a:buSzPct val="25000"/>
              <a:buFont typeface="Arial"/>
              <a:buNone/>
            </a:pPr>
            <a:r>
              <a:rPr lang="en-US" sz="1200">
                <a:solidFill>
                  <a:schemeClr val="dk1"/>
                </a:solidFill>
              </a:rPr>
              <a:t>25 that include the ACK flag in the TCP segment.</a:t>
            </a:r>
          </a:p>
        </p:txBody>
      </p:sp>
      <p:sp>
        <p:nvSpPr>
          <p:cNvPr id="189" name="Shape 1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6" name="Shape 19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One advantage of a packet filtering firewall is its simplicity. Also, packet filters</a:t>
            </a:r>
          </a:p>
          <a:p>
            <a:pPr marL="342900" lvl="0" indent="-190500">
              <a:spcBef>
                <a:spcPts val="0"/>
              </a:spcBef>
              <a:buClr>
                <a:schemeClr val="dk1"/>
              </a:buClr>
              <a:buSzPct val="25000"/>
              <a:buFont typeface="Arial"/>
              <a:buNone/>
            </a:pPr>
            <a:r>
              <a:rPr lang="en-US" sz="1200">
                <a:solidFill>
                  <a:schemeClr val="dk1"/>
                </a:solidFill>
              </a:rPr>
              <a:t>typically are transparent to users and are very fast. </a:t>
            </a:r>
          </a:p>
        </p:txBody>
      </p:sp>
      <p:sp>
        <p:nvSpPr>
          <p:cNvPr id="197" name="Shape 19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4" name="Shape 20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weaknesses of packet filter firewalls:</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Because packet filter firewalls do not examine upper-layer data, they cannot</a:t>
            </a:r>
          </a:p>
          <a:p>
            <a:pPr marL="342900" lvl="0" indent="-190500" rtl="0">
              <a:spcBef>
                <a:spcPts val="0"/>
              </a:spcBef>
              <a:buClr>
                <a:schemeClr val="dk1"/>
              </a:buClr>
              <a:buSzPct val="25000"/>
              <a:buFont typeface="Arial"/>
              <a:buNone/>
            </a:pPr>
            <a:r>
              <a:rPr lang="en-US" sz="1200">
                <a:solidFill>
                  <a:schemeClr val="dk1"/>
                </a:solidFill>
              </a:rPr>
              <a:t>prevent attacks that employ application-specific vulnerabilities or functions.</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For example, a packet filter firewall cannot block specific application commands; if a packet filter firewall allows a given application, all functions available within that application will be permitted.</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Because of the limited information available to the firewall, the logging functionality present in packet filter firewalls is limited. Packet filter logs</a:t>
            </a:r>
          </a:p>
          <a:p>
            <a:pPr marL="342900" lvl="0" indent="-190500" rtl="0">
              <a:spcBef>
                <a:spcPts val="0"/>
              </a:spcBef>
              <a:buClr>
                <a:schemeClr val="dk1"/>
              </a:buClr>
              <a:buSzPct val="25000"/>
              <a:buFont typeface="Arial"/>
              <a:buNone/>
            </a:pPr>
            <a:r>
              <a:rPr lang="en-US" sz="1200">
                <a:solidFill>
                  <a:schemeClr val="dk1"/>
                </a:solidFill>
              </a:rPr>
              <a:t>normally contain the same information used to make access control decisions (source address, destination address, and traffic type).</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Most packet filter firewalls do not support advanced user authentication schemes. Once again, this limitation is mostly due to the lack of upper-layer functionality by the firewall.</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Packet filter firewalls are generally vulnerable to attacks and exploits that take</a:t>
            </a:r>
          </a:p>
          <a:p>
            <a:pPr marL="342900" lvl="0" indent="-190500" rtl="0">
              <a:spcBef>
                <a:spcPts val="0"/>
              </a:spcBef>
              <a:buClr>
                <a:schemeClr val="dk1"/>
              </a:buClr>
              <a:buSzPct val="25000"/>
              <a:buFont typeface="Arial"/>
              <a:buNone/>
            </a:pPr>
            <a:r>
              <a:rPr lang="en-US" sz="1200">
                <a:solidFill>
                  <a:schemeClr val="dk1"/>
                </a:solidFill>
              </a:rPr>
              <a:t>advantage of problems within the TCP/IP specification and protocol stack, such as </a:t>
            </a:r>
            <a:r>
              <a:rPr lang="en-US" sz="1200" i="1">
                <a:solidFill>
                  <a:schemeClr val="dk1"/>
                </a:solidFill>
              </a:rPr>
              <a:t>network layer address spoofing. </a:t>
            </a:r>
          </a:p>
          <a:p>
            <a:pPr marL="342900" lvl="0" indent="-190500" rtl="0">
              <a:spcBef>
                <a:spcPts val="0"/>
              </a:spcBef>
              <a:buClr>
                <a:schemeClr val="dk1"/>
              </a:buClr>
              <a:buFont typeface="Arial"/>
              <a:buNone/>
            </a:pPr>
            <a:endParaRPr sz="1200" i="1">
              <a:solidFill>
                <a:schemeClr val="dk1"/>
              </a:solidFill>
            </a:endParaRPr>
          </a:p>
          <a:p>
            <a:pPr marL="342900" lvl="0" indent="-190500" rtl="0">
              <a:spcBef>
                <a:spcPts val="0"/>
              </a:spcBef>
              <a:buClr>
                <a:schemeClr val="dk1"/>
              </a:buClr>
              <a:buSzPct val="25000"/>
              <a:buFont typeface="Arial"/>
              <a:buNone/>
            </a:pPr>
            <a:r>
              <a:rPr lang="en-US" sz="1200" i="1">
                <a:solidFill>
                  <a:schemeClr val="dk1"/>
                </a:solidFill>
              </a:rPr>
              <a:t>Many packet filter firewalls cannot</a:t>
            </a:r>
            <a:r>
              <a:rPr lang="en-US" sz="1200">
                <a:solidFill>
                  <a:schemeClr val="dk1"/>
                </a:solidFill>
              </a:rPr>
              <a:t> detect a network packet in which the OSI Layer 3 addressing information has been altered.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Spoofing attacks are generally employed by intruders to bypass</a:t>
            </a:r>
          </a:p>
          <a:p>
            <a:pPr marL="342900" lvl="0" indent="-190500" rtl="0">
              <a:spcBef>
                <a:spcPts val="0"/>
              </a:spcBef>
              <a:buClr>
                <a:schemeClr val="dk1"/>
              </a:buClr>
              <a:buSzPct val="25000"/>
              <a:buFont typeface="Arial"/>
              <a:buNone/>
            </a:pPr>
            <a:r>
              <a:rPr lang="en-US" sz="1200">
                <a:solidFill>
                  <a:schemeClr val="dk1"/>
                </a:solidFill>
              </a:rPr>
              <a:t>the security controls implemented in a firewall platform.</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Finally, due to the small number of variables used in access control decisions, packet filter firewalls are susceptible to security breaches caused by improper configurations. In other words, it is easy to accidentally configure a packet filter firewall to allow traffic types, sources, and destinations that should be denied based on an organization’s information security policy.</a:t>
            </a:r>
          </a:p>
          <a:p>
            <a:pPr>
              <a:spcBef>
                <a:spcPts val="0"/>
              </a:spcBef>
              <a:buNone/>
            </a:pPr>
            <a:endParaRPr/>
          </a:p>
        </p:txBody>
      </p:sp>
      <p:sp>
        <p:nvSpPr>
          <p:cNvPr id="205" name="Shape 20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Some of the attacks that can be made on packet filtering firewalls and the</a:t>
            </a:r>
          </a:p>
          <a:p>
            <a:pPr marL="342900" lvl="0" indent="-190500" rtl="0">
              <a:spcBef>
                <a:spcPts val="0"/>
              </a:spcBef>
              <a:buClr>
                <a:schemeClr val="dk1"/>
              </a:buClr>
              <a:buSzPct val="25000"/>
              <a:buFont typeface="Arial"/>
              <a:buNone/>
            </a:pPr>
            <a:r>
              <a:rPr lang="en-US" sz="1200">
                <a:solidFill>
                  <a:schemeClr val="dk1"/>
                </a:solidFill>
              </a:rPr>
              <a:t>appropriate countermeasures are the following:</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IP address spoofing : The intruder transmits packets from the outside with a</a:t>
            </a:r>
          </a:p>
          <a:p>
            <a:pPr marL="342900" lvl="0" indent="-190500" rtl="0">
              <a:spcBef>
                <a:spcPts val="0"/>
              </a:spcBef>
              <a:buClr>
                <a:schemeClr val="dk1"/>
              </a:buClr>
              <a:buSzPct val="25000"/>
              <a:buFont typeface="Arial"/>
              <a:buNone/>
            </a:pPr>
            <a:r>
              <a:rPr lang="en-US" sz="1200">
                <a:solidFill>
                  <a:schemeClr val="dk1"/>
                </a:solidFill>
              </a:rPr>
              <a:t>source IP address field containing an address of an internal host. The attacker</a:t>
            </a:r>
          </a:p>
          <a:p>
            <a:pPr marL="342900" lvl="0" indent="-190500" rtl="0">
              <a:spcBef>
                <a:spcPts val="0"/>
              </a:spcBef>
              <a:buClr>
                <a:schemeClr val="dk1"/>
              </a:buClr>
              <a:buSzPct val="25000"/>
              <a:buFont typeface="Arial"/>
              <a:buNone/>
            </a:pPr>
            <a:r>
              <a:rPr lang="en-US" sz="1200">
                <a:solidFill>
                  <a:schemeClr val="dk1"/>
                </a:solidFill>
              </a:rPr>
              <a:t>hopes that the use of a spoofed address will allow penetration of systems that</a:t>
            </a:r>
          </a:p>
          <a:p>
            <a:pPr marL="342900" lvl="0" indent="-190500" rtl="0">
              <a:spcBef>
                <a:spcPts val="0"/>
              </a:spcBef>
              <a:buClr>
                <a:schemeClr val="dk1"/>
              </a:buClr>
              <a:buSzPct val="25000"/>
              <a:buFont typeface="Arial"/>
              <a:buNone/>
            </a:pPr>
            <a:r>
              <a:rPr lang="en-US" sz="1200">
                <a:solidFill>
                  <a:schemeClr val="dk1"/>
                </a:solidFill>
              </a:rPr>
              <a:t>employ simple source address security, in which packets from specific trusted</a:t>
            </a:r>
          </a:p>
          <a:p>
            <a:pPr marL="342900" lvl="0" indent="-190500" rtl="0">
              <a:spcBef>
                <a:spcPts val="0"/>
              </a:spcBef>
              <a:buClr>
                <a:schemeClr val="dk1"/>
              </a:buClr>
              <a:buSzPct val="25000"/>
              <a:buFont typeface="Arial"/>
              <a:buNone/>
            </a:pPr>
            <a:r>
              <a:rPr lang="en-US" sz="1200">
                <a:solidFill>
                  <a:schemeClr val="dk1"/>
                </a:solidFill>
              </a:rPr>
              <a:t>internal hosts are accepted. The countermeasure is to discard packets with an</a:t>
            </a:r>
          </a:p>
          <a:p>
            <a:pPr marL="342900" lvl="0" indent="-190500" rtl="0">
              <a:spcBef>
                <a:spcPts val="0"/>
              </a:spcBef>
              <a:buClr>
                <a:schemeClr val="dk1"/>
              </a:buClr>
              <a:buSzPct val="25000"/>
              <a:buFont typeface="Arial"/>
              <a:buNone/>
            </a:pPr>
            <a:r>
              <a:rPr lang="en-US" sz="1200">
                <a:solidFill>
                  <a:schemeClr val="dk1"/>
                </a:solidFill>
              </a:rPr>
              <a:t>inside source address if the packet arrives on an external interface. In fact, this</a:t>
            </a:r>
          </a:p>
          <a:p>
            <a:pPr marL="342900" lvl="0" indent="-190500" rtl="0">
              <a:spcBef>
                <a:spcPts val="0"/>
              </a:spcBef>
              <a:buClr>
                <a:schemeClr val="dk1"/>
              </a:buClr>
              <a:buSzPct val="25000"/>
              <a:buFont typeface="Arial"/>
              <a:buNone/>
            </a:pPr>
            <a:r>
              <a:rPr lang="en-US" sz="1200">
                <a:solidFill>
                  <a:schemeClr val="dk1"/>
                </a:solidFill>
              </a:rPr>
              <a:t>countermeasure is often implemented at the router external to the firewall.</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Source routing attacks: The source station specifies the route that a packet</a:t>
            </a:r>
          </a:p>
          <a:p>
            <a:pPr marL="342900" lvl="0" indent="-190500" rtl="0">
              <a:spcBef>
                <a:spcPts val="0"/>
              </a:spcBef>
              <a:buClr>
                <a:schemeClr val="dk1"/>
              </a:buClr>
              <a:buSzPct val="25000"/>
              <a:buFont typeface="Arial"/>
              <a:buNone/>
            </a:pPr>
            <a:r>
              <a:rPr lang="en-US" sz="1200">
                <a:solidFill>
                  <a:schemeClr val="dk1"/>
                </a:solidFill>
              </a:rPr>
              <a:t>should take as it crosses the Internet, in the hopes that this will bypass security</a:t>
            </a:r>
          </a:p>
          <a:p>
            <a:pPr marL="342900" lvl="0" indent="-190500" rtl="0">
              <a:spcBef>
                <a:spcPts val="0"/>
              </a:spcBef>
              <a:buClr>
                <a:schemeClr val="dk1"/>
              </a:buClr>
              <a:buSzPct val="25000"/>
              <a:buFont typeface="Arial"/>
              <a:buNone/>
            </a:pPr>
            <a:r>
              <a:rPr lang="en-US" sz="1200">
                <a:solidFill>
                  <a:schemeClr val="dk1"/>
                </a:solidFill>
              </a:rPr>
              <a:t>measures that do not analyze the source routing information. A countermeasure</a:t>
            </a:r>
          </a:p>
          <a:p>
            <a:pPr marL="342900" lvl="0" indent="-190500" rtl="0">
              <a:spcBef>
                <a:spcPts val="0"/>
              </a:spcBef>
              <a:buClr>
                <a:schemeClr val="dk1"/>
              </a:buClr>
              <a:buSzPct val="25000"/>
              <a:buFont typeface="Arial"/>
              <a:buNone/>
            </a:pPr>
            <a:r>
              <a:rPr lang="en-US" sz="1200">
                <a:solidFill>
                  <a:schemeClr val="dk1"/>
                </a:solidFill>
              </a:rPr>
              <a:t>is to discard all packets that use this option.</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 Tiny fragment attacks : The intruder uses the IP fragmentation option to create</a:t>
            </a:r>
          </a:p>
          <a:p>
            <a:pPr marL="342900" lvl="0" indent="-190500" rtl="0">
              <a:spcBef>
                <a:spcPts val="0"/>
              </a:spcBef>
              <a:buClr>
                <a:schemeClr val="dk1"/>
              </a:buClr>
              <a:buSzPct val="25000"/>
              <a:buFont typeface="Arial"/>
              <a:buNone/>
            </a:pPr>
            <a:r>
              <a:rPr lang="en-US" sz="1200">
                <a:solidFill>
                  <a:schemeClr val="dk1"/>
                </a:solidFill>
              </a:rPr>
              <a:t>extremely small fragments and force the TCP header information into a separate packet fragment. This attack is designed to circumvent filtering rules that depend on TCP header information. Typically, a packet filter</a:t>
            </a:r>
          </a:p>
          <a:p>
            <a:pPr marL="342900" lvl="0" indent="-190500" rtl="0">
              <a:spcBef>
                <a:spcPts val="0"/>
              </a:spcBef>
              <a:buClr>
                <a:schemeClr val="dk1"/>
              </a:buClr>
              <a:buSzPct val="25000"/>
              <a:buFont typeface="Arial"/>
              <a:buNone/>
            </a:pPr>
            <a:r>
              <a:rPr lang="en-US" sz="1200">
                <a:solidFill>
                  <a:schemeClr val="dk1"/>
                </a:solidFill>
              </a:rPr>
              <a:t>will make a filtering decision on the first fragment of a packet. All subsequent</a:t>
            </a:r>
          </a:p>
          <a:p>
            <a:pPr marL="342900" lvl="0" indent="-190500" rtl="0">
              <a:spcBef>
                <a:spcPts val="0"/>
              </a:spcBef>
              <a:buClr>
                <a:schemeClr val="dk1"/>
              </a:buClr>
              <a:buSzPct val="25000"/>
              <a:buFont typeface="Arial"/>
              <a:buNone/>
            </a:pPr>
            <a:r>
              <a:rPr lang="en-US" sz="1200">
                <a:solidFill>
                  <a:schemeClr val="dk1"/>
                </a:solidFill>
              </a:rPr>
              <a:t>fragments of that packet are filtered out solely on the basis that they are part of the packet whose first fragment was rejected. The attacker</a:t>
            </a:r>
          </a:p>
          <a:p>
            <a:pPr marL="342900" lvl="0" indent="-190500" rtl="0">
              <a:spcBef>
                <a:spcPts val="0"/>
              </a:spcBef>
              <a:buClr>
                <a:schemeClr val="dk1"/>
              </a:buClr>
              <a:buSzPct val="25000"/>
              <a:buFont typeface="Arial"/>
              <a:buNone/>
            </a:pPr>
            <a:r>
              <a:rPr lang="en-US" sz="1200">
                <a:solidFill>
                  <a:schemeClr val="dk1"/>
                </a:solidFill>
              </a:rPr>
              <a:t>hopes that the filtering firewall examines only the first fragment and that the remaining fragments are passed through.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A tiny fragment attack can be defeated by enforcing a rule that the first fragment of a packet must contain a predefined minimum amount of the transport header. If the first fragment is rejected, the filter can remember the packet and discard all subsequent</a:t>
            </a:r>
          </a:p>
          <a:p>
            <a:pPr marL="342900" lvl="0" indent="-190500">
              <a:spcBef>
                <a:spcPts val="0"/>
              </a:spcBef>
              <a:buClr>
                <a:schemeClr val="dk1"/>
              </a:buClr>
              <a:buSzPct val="25000"/>
              <a:buFont typeface="Arial"/>
              <a:buNone/>
            </a:pPr>
            <a:r>
              <a:rPr lang="en-US" sz="1200">
                <a:solidFill>
                  <a:schemeClr val="dk1"/>
                </a:solidFill>
              </a:rPr>
              <a:t>fragments.</a:t>
            </a:r>
          </a:p>
        </p:txBody>
      </p:sp>
      <p:sp>
        <p:nvSpPr>
          <p:cNvPr id="212" name="Shape 21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 </a:t>
            </a:r>
          </a:p>
          <a:p>
            <a:pPr rtl="0">
              <a:spcBef>
                <a:spcPts val="0"/>
              </a:spcBef>
              <a:buNone/>
            </a:pPr>
            <a:endParaRPr/>
          </a:p>
          <a:p>
            <a:pPr rtl="0">
              <a:spcBef>
                <a:spcPts val="0"/>
              </a:spcBef>
              <a:buNone/>
            </a:pPr>
            <a:r>
              <a:rPr lang="en-US" sz="1200">
                <a:solidFill>
                  <a:schemeClr val="dk1"/>
                </a:solidFill>
              </a:rPr>
              <a:t>Discuss packet filtering quiz</a:t>
            </a:r>
          </a:p>
          <a:p>
            <a:pPr rtl="0">
              <a:spcBef>
                <a:spcPts val="0"/>
              </a:spcBef>
              <a:buNone/>
            </a:pPr>
            <a:endParaRPr sz="1200">
              <a:solidFill>
                <a:schemeClr val="dk1"/>
              </a:solidFill>
            </a:endParaRPr>
          </a:p>
          <a:p>
            <a:pPr rtl="0">
              <a:spcBef>
                <a:spcPts val="0"/>
              </a:spcBef>
              <a:buNone/>
            </a:pPr>
            <a:r>
              <a:rPr lang="en-US" sz="1200">
                <a:solidFill>
                  <a:schemeClr val="dk1"/>
                </a:solidFill>
              </a:rPr>
              <a:t>SOLUTION:</a:t>
            </a:r>
          </a:p>
          <a:p>
            <a:pPr rtl="0">
              <a:spcBef>
                <a:spcPts val="0"/>
              </a:spcBef>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Discuss packet filtering quiz</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91666"/>
              <a:buFont typeface="Arial"/>
              <a:buNone/>
            </a:pPr>
            <a:r>
              <a:rPr lang="en-US" sz="1200">
                <a:solidFill>
                  <a:schemeClr val="dk1"/>
                </a:solidFill>
              </a:rPr>
              <a:t>#1 is false -- each fragment must share a common fragment id number</a:t>
            </a:r>
          </a:p>
          <a:p>
            <a:pPr marL="342900" lvl="0" indent="-190500" rtl="0">
              <a:spcBef>
                <a:spcPts val="0"/>
              </a:spcBef>
              <a:buClr>
                <a:schemeClr val="dk1"/>
              </a:buClr>
              <a:buFont typeface="Arial"/>
              <a:buNone/>
            </a:pPr>
            <a:endParaRPr sz="1200">
              <a:solidFill>
                <a:schemeClr val="dk1"/>
              </a:solidFill>
            </a:endParaRPr>
          </a:p>
          <a:p>
            <a:pPr marL="342900" lvl="0" indent="-190500">
              <a:spcBef>
                <a:spcPts val="0"/>
              </a:spcBef>
              <a:buClr>
                <a:schemeClr val="dk1"/>
              </a:buClr>
              <a:buSzPct val="91666"/>
              <a:buFont typeface="Arial"/>
              <a:buNone/>
            </a:pPr>
            <a:r>
              <a:rPr lang="en-US" sz="1200">
                <a:solidFill>
                  <a:schemeClr val="dk1"/>
                </a:solidFill>
              </a:rPr>
              <a:t>#4 is false -- each fragment must know whether more fragments follow it. </a:t>
            </a:r>
          </a:p>
        </p:txBody>
      </p:sp>
      <p:sp>
        <p:nvSpPr>
          <p:cNvPr id="225" name="Shape 22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6" name="Shape 2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endParaRPr/>
          </a:p>
          <a:p>
            <a:pPr rtl="0">
              <a:spcBef>
                <a:spcPts val="0"/>
              </a:spcBef>
              <a:buNone/>
            </a:pPr>
            <a:r>
              <a:rPr lang="en-US"/>
              <a:t>In a stateful inspection firewall, a packet is analyzed and decision is made based on the context of other related packets, typically, this means the connection this packet belongs to.</a:t>
            </a:r>
          </a:p>
          <a:p>
            <a:pPr rtl="0">
              <a:spcBef>
                <a:spcPts val="0"/>
              </a:spcBef>
              <a:buNone/>
            </a:pPr>
            <a:endParaRPr/>
          </a:p>
          <a:p>
            <a:pPr>
              <a:spcBef>
                <a:spcPts val="0"/>
              </a:spcBef>
              <a:buNone/>
            </a:pPr>
            <a:r>
              <a:rPr lang="en-US"/>
              <a:t>Therefore, we need to record information about connections. </a:t>
            </a:r>
          </a:p>
        </p:txBody>
      </p:sp>
      <p:sp>
        <p:nvSpPr>
          <p:cNvPr id="237" name="Shape 2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3" name="Shape 24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An example connection table, one record for each active connection.</a:t>
            </a:r>
          </a:p>
        </p:txBody>
      </p:sp>
      <p:sp>
        <p:nvSpPr>
          <p:cNvPr id="244" name="Shape 24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1" name="Shape 25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Where packet and session filtering firewalls are the two main, or, more traditional types of firewalls.  There are other more modern firewall types. </a:t>
            </a:r>
          </a:p>
          <a:p>
            <a:pPr marL="342900" lvl="0" indent="-19050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In particular, an application-level gateway, also called an </a:t>
            </a:r>
            <a:r>
              <a:rPr lang="en-US" sz="1200" b="1">
                <a:solidFill>
                  <a:schemeClr val="dk1"/>
                </a:solidFill>
              </a:rPr>
              <a:t>application proxy , acts as a relay of</a:t>
            </a:r>
          </a:p>
          <a:p>
            <a:pPr lvl="0" rtl="0">
              <a:spcBef>
                <a:spcPts val="0"/>
              </a:spcBef>
              <a:buClr>
                <a:schemeClr val="dk1"/>
              </a:buClr>
              <a:buSzPct val="25000"/>
              <a:buFont typeface="Arial"/>
              <a:buNone/>
            </a:pPr>
            <a:r>
              <a:rPr lang="en-US" sz="1200">
                <a:solidFill>
                  <a:schemeClr val="dk1"/>
                </a:solidFill>
              </a:rPr>
              <a:t>application-level traffic. It is essentially a man or system in the middle.</a:t>
            </a:r>
          </a:p>
          <a:p>
            <a:pPr>
              <a:spcBef>
                <a:spcPts val="0"/>
              </a:spcBef>
              <a:buNone/>
            </a:pPr>
            <a:endParaRPr/>
          </a:p>
        </p:txBody>
      </p:sp>
      <p:sp>
        <p:nvSpPr>
          <p:cNvPr id="252" name="Shape 25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9" name="Shape 2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The user contacts the gateway using a TCP/IP application, such as Telnet or FTP, and the gateway asks the user for the name of the remote host to be accessed. When the user responds and provides a valid user ID and authentication information, gateway contacts the application on the remote host and relays TCP segments containing the application data between the two endpoints. If the gateway does not implement the proxy code for a specific application, the service is not supported and cannot be forwarded across the firewall.</a:t>
            </a:r>
          </a:p>
        </p:txBody>
      </p:sp>
      <p:sp>
        <p:nvSpPr>
          <p:cNvPr id="260" name="Shape 2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9" name="Shape 26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Further, the gateway can be configured to support only specific features of an application that the network administrator considers acceptable while denying all other features, e.g., preventing active scripts in web pages; this can be accomplished by the proxy removing the scripts in pages returned by the remote server.</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Application-level gateways tend to be more secure than packet filters. Rather than trying to deal with the numerous possible combinations that are to be allowed and forbidden at the TCP and IP level, the application-level gateway need only scrutinize a few allowable applications. In addition, it is easy to log and audit all incoming traffic at the application level.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A prime disadvantage of this type of gateway is the additional processing overhead on each connection. In effect, there are two spliced connections between the end users, with the gateway at the splice point, and the gateway must examine and forward all traffic in both directions.</a:t>
            </a:r>
          </a:p>
          <a:p>
            <a:pPr lvl="0">
              <a:spcBef>
                <a:spcPts val="0"/>
              </a:spcBef>
              <a:buClr>
                <a:schemeClr val="dk1"/>
              </a:buClr>
              <a:buFont typeface="Arial"/>
              <a:buNone/>
            </a:pPr>
            <a:endParaRPr sz="1200">
              <a:solidFill>
                <a:schemeClr val="dk1"/>
              </a:solidFill>
            </a:endParaRPr>
          </a:p>
        </p:txBody>
      </p:sp>
      <p:sp>
        <p:nvSpPr>
          <p:cNvPr id="270" name="Shape 27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Shape 3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 name="Shape 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PART 1</a:t>
            </a:r>
          </a:p>
          <a:p>
            <a:pPr rtl="0">
              <a:spcBef>
                <a:spcPts val="0"/>
              </a:spcBef>
              <a:buNone/>
            </a:pPr>
            <a:endParaRPr/>
          </a:p>
          <a:p>
            <a:pPr marL="0" lvl="0" indent="0" rtl="0">
              <a:spcBef>
                <a:spcPts val="0"/>
              </a:spcBef>
              <a:buNone/>
            </a:pPr>
            <a:r>
              <a:rPr lang="en-US" sz="1200">
                <a:solidFill>
                  <a:schemeClr val="dk1"/>
                </a:solidFill>
              </a:rPr>
              <a:t>Firewall is a widely-deployed prevention technology. To motivate the need for firewalls, let’s look at a typical enterprise network at a high-level.</a:t>
            </a:r>
          </a:p>
          <a:p>
            <a:pPr lvl="0" rtl="0">
              <a:spcBef>
                <a:spcPts val="0"/>
              </a:spcBef>
              <a:buClr>
                <a:schemeClr val="dk1"/>
              </a:buClr>
              <a:buSzPct val="91666"/>
              <a:buFont typeface="Arial"/>
              <a:buNone/>
            </a:pPr>
            <a:r>
              <a:rPr lang="en-US" sz="1200">
                <a:solidFill>
                  <a:schemeClr val="dk1"/>
                </a:solidFill>
              </a:rPr>
              <a:t>An enterprise network is part of the Internet.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It typically has an internal and trusted part where only the company’s employee can access. For example, if this is a bank, the trusted part of its enterprise network has the internal email servers and systems that process financial transactions, and only authorized staff can access these systems.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The enterprise network can also have a public facing part. For example, the bank has a web site for its customers to log in or for the public to just learn about the bank. These public facing servers are in the so-called demilitarized zone, or, DMZ, that while it is part of the enterprise network, it is separated from the trusted network. For example, while customers can interact with the web server in the DMZ to log in and submit transaction request, they cannot directly access the servers in the trusted network that are authorizing and processing the transactions.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When a company has multiple physical sites, for example, a bank can have multiple branches in several cities. Typically, each site has its own local trusted network but the sites need to communicate with each other. For example, employees in one city, these are trusted users, need to access the corporate network at the headquarter in another city, and such access or traffic is from across the Internet, which is not trusted.</a:t>
            </a:r>
          </a:p>
          <a:p>
            <a:pPr lvl="0" rtl="0">
              <a:spcBef>
                <a:spcPts val="0"/>
              </a:spcBef>
              <a:buClr>
                <a:schemeClr val="dk1"/>
              </a:buClr>
              <a:buFont typeface="Arial"/>
              <a:buNone/>
            </a:pPr>
            <a:endParaRPr sz="1200">
              <a:solidFill>
                <a:schemeClr val="dk1"/>
              </a:solidFill>
            </a:endParaRPr>
          </a:p>
          <a:p>
            <a:pPr rtl="0">
              <a:spcBef>
                <a:spcPts val="0"/>
              </a:spcBef>
              <a:buNone/>
            </a:pPr>
            <a:r>
              <a:rPr lang="en-US"/>
              <a:t>PART 2</a:t>
            </a:r>
          </a:p>
          <a:p>
            <a:pPr rtl="0">
              <a:spcBef>
                <a:spcPts val="0"/>
              </a:spcBef>
              <a:buNone/>
            </a:pPr>
            <a:endParaRPr b="1"/>
          </a:p>
          <a:p>
            <a:pPr rtl="0">
              <a:spcBef>
                <a:spcPts val="0"/>
              </a:spcBef>
              <a:buNone/>
            </a:pPr>
            <a:r>
              <a:rPr lang="en-US" sz="1200">
                <a:solidFill>
                  <a:schemeClr val="dk1"/>
                </a:solidFill>
              </a:rPr>
              <a:t>How do we get traffic to its destination correctly on the Internet. We need routers. Each local or enterprise network has at least one router at its perimeter, and there are core routers on the Internet backbone. Together, these routers transport packets from one local network to the Internet backbone and onto the destination local network and the specific system.</a:t>
            </a:r>
          </a:p>
          <a:p>
            <a:pPr rtl="0">
              <a:spcBef>
                <a:spcPts val="0"/>
              </a:spcBef>
              <a:buNone/>
            </a:pPr>
            <a:endParaRPr sz="1200">
              <a:solidFill>
                <a:schemeClr val="dk1"/>
              </a:solidFill>
            </a:endParaRPr>
          </a:p>
          <a:p>
            <a:pPr rtl="0">
              <a:spcBef>
                <a:spcPts val="0"/>
              </a:spcBef>
              <a:buNone/>
            </a:pPr>
            <a:r>
              <a:rPr lang="en-US" sz="1200">
                <a:solidFill>
                  <a:schemeClr val="dk1"/>
                </a:solidFill>
              </a:rPr>
              <a:t>PART 3</a:t>
            </a:r>
          </a:p>
          <a:p>
            <a:pPr rtl="0">
              <a:spcBef>
                <a:spcPts val="0"/>
              </a:spcBef>
              <a:buNone/>
            </a:pPr>
            <a:endParaRPr sz="1200">
              <a:solidFill>
                <a:schemeClr val="dk1"/>
              </a:solidFill>
            </a:endParaRPr>
          </a:p>
          <a:p>
            <a:pPr rtl="0">
              <a:spcBef>
                <a:spcPts val="0"/>
              </a:spcBef>
              <a:buNone/>
            </a:pPr>
            <a:r>
              <a:rPr lang="en-US" sz="1200">
                <a:solidFill>
                  <a:schemeClr val="dk1"/>
                </a:solidFill>
              </a:rPr>
              <a:t>The routers can send traffic to the correct destination on the Internet. But as we discussed above, whether the network should allow such traffic depends on security considerations. For example, traffic from another trusted network, such as a branch office, should be allowed to the trusted network of the headquater. As another example, traffic from untrusted networks should only be allowed to the web servers in the DMZ. And access to the trusted network from DMZ is again restricted.</a:t>
            </a:r>
          </a:p>
          <a:p>
            <a:pPr rtl="0">
              <a:spcBef>
                <a:spcPts val="0"/>
              </a:spcBef>
              <a:buNone/>
            </a:pPr>
            <a:endParaRPr sz="1200">
              <a:solidFill>
                <a:schemeClr val="dk1"/>
              </a:solidFill>
            </a:endParaRPr>
          </a:p>
          <a:p>
            <a:pPr rtl="0">
              <a:spcBef>
                <a:spcPts val="0"/>
              </a:spcBef>
              <a:buNone/>
            </a:pPr>
            <a:r>
              <a:rPr lang="en-US" sz="1200">
                <a:solidFill>
                  <a:schemeClr val="dk1"/>
                </a:solidFill>
              </a:rPr>
              <a:t>In short, we need a device that can enforce these different security restrictions on traffic. A firewall is such a device.</a:t>
            </a:r>
          </a:p>
          <a:p>
            <a:pPr lvl="0" rtl="0">
              <a:spcBef>
                <a:spcPts val="0"/>
              </a:spcBef>
              <a:buClr>
                <a:schemeClr val="dk1"/>
              </a:buClr>
              <a:buFont typeface="Arial"/>
              <a:buNone/>
            </a:pPr>
            <a:endParaRPr sz="1200">
              <a:solidFill>
                <a:schemeClr val="dk1"/>
              </a:solidFill>
            </a:endParaRPr>
          </a:p>
          <a:p>
            <a:pPr marL="342900" lvl="0" indent="-320040" rtl="0">
              <a:lnSpc>
                <a:spcPct val="90000"/>
              </a:lnSpc>
              <a:spcBef>
                <a:spcPts val="0"/>
              </a:spcBef>
              <a:buClr>
                <a:schemeClr val="dk1"/>
              </a:buClr>
              <a:buSzPct val="100000"/>
              <a:buChar char="●"/>
            </a:pPr>
            <a:r>
              <a:rPr lang="en-US" sz="1200">
                <a:solidFill>
                  <a:schemeClr val="dk1"/>
                </a:solidFill>
              </a:rPr>
              <a:t>It is a device that provides secure connectivity between networks (for example, between internal and external, or trusted and untrusted networks, based on varying levels of trust)</a:t>
            </a:r>
          </a:p>
          <a:p>
            <a:pPr marL="342900" lvl="0" indent="-320040" rtl="0">
              <a:lnSpc>
                <a:spcPct val="90000"/>
              </a:lnSpc>
              <a:spcBef>
                <a:spcPts val="600"/>
              </a:spcBef>
              <a:buClr>
                <a:schemeClr val="dk1"/>
              </a:buClr>
              <a:buSzPct val="100000"/>
              <a:buChar char="●"/>
            </a:pPr>
            <a:r>
              <a:rPr lang="en-US" sz="1200">
                <a:solidFill>
                  <a:schemeClr val="dk1"/>
                </a:solidFill>
              </a:rPr>
              <a:t>It is used to implement and enforce a security policy for communication between networks.</a:t>
            </a:r>
          </a:p>
          <a:p>
            <a:pPr lvl="0" rtl="0">
              <a:spcBef>
                <a:spcPts val="0"/>
              </a:spcBef>
              <a:buClr>
                <a:schemeClr val="dk1"/>
              </a:buClr>
              <a:buFont typeface="Arial"/>
              <a:buNone/>
            </a:pPr>
            <a:endParaRPr sz="1200">
              <a:solidFill>
                <a:schemeClr val="dk1"/>
              </a:solidFill>
            </a:endParaRPr>
          </a:p>
          <a:p>
            <a:pPr>
              <a:spcBef>
                <a:spcPts val="0"/>
              </a:spcBef>
              <a:buNone/>
            </a:pPr>
            <a:endParaRPr sz="1200">
              <a:solidFill>
                <a:schemeClr val="dk1"/>
              </a:solidFill>
            </a:endParaRPr>
          </a:p>
        </p:txBody>
      </p:sp>
      <p:sp>
        <p:nvSpPr>
          <p:cNvPr id="37" name="Shape 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2" name="Shape 28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br>
              <a:rPr lang="en-US"/>
            </a:br>
            <a:r>
              <a:rPr lang="en-US" sz="1200">
                <a:solidFill>
                  <a:schemeClr val="dk1"/>
                </a:solidFill>
              </a:rPr>
              <a:t>Mark each statement as either T for True of F for False</a:t>
            </a:r>
          </a:p>
          <a:p>
            <a:pPr rtl="0">
              <a:spcBef>
                <a:spcPts val="0"/>
              </a:spcBef>
              <a:buNone/>
            </a:pPr>
            <a:endParaRPr sz="1200">
              <a:solidFill>
                <a:schemeClr val="dk1"/>
              </a:solidFill>
            </a:endParaRPr>
          </a:p>
          <a:p>
            <a:pPr rtl="0">
              <a:spcBef>
                <a:spcPts val="0"/>
              </a:spcBef>
              <a:buNone/>
            </a:pPr>
            <a:r>
              <a:rPr lang="en-US" sz="1200">
                <a:solidFill>
                  <a:schemeClr val="dk1"/>
                </a:solidFill>
              </a:rPr>
              <a:t>SOLUTION:</a:t>
            </a:r>
            <a:br>
              <a:rPr lang="en-US" sz="1200">
                <a:solidFill>
                  <a:schemeClr val="dk1"/>
                </a:solidFill>
              </a:rPr>
            </a:br>
            <a:r>
              <a:rPr lang="en-US" sz="1200">
                <a:solidFill>
                  <a:schemeClr val="dk1"/>
                </a:solidFill>
              </a:rPr>
              <a:t>Discuss answers</a:t>
            </a:r>
          </a:p>
          <a:p>
            <a:pPr rtl="0">
              <a:spcBef>
                <a:spcPts val="0"/>
              </a:spcBef>
              <a:buNone/>
            </a:pPr>
            <a:endParaRPr sz="1200">
              <a:solidFill>
                <a:schemeClr val="dk1"/>
              </a:solidFill>
            </a:endParaRPr>
          </a:p>
          <a:p>
            <a:pPr rtl="0">
              <a:spcBef>
                <a:spcPts val="0"/>
              </a:spcBef>
              <a:buNone/>
            </a:pPr>
            <a:endParaRPr sz="1200">
              <a:solidFill>
                <a:schemeClr val="dk1"/>
              </a:solidFill>
            </a:endParaRPr>
          </a:p>
          <a:p>
            <a:pPr>
              <a:spcBef>
                <a:spcPts val="0"/>
              </a:spcBef>
              <a:buNone/>
            </a:pPr>
            <a:endParaRPr/>
          </a:p>
        </p:txBody>
      </p:sp>
      <p:sp>
        <p:nvSpPr>
          <p:cNvPr id="283" name="Shape 28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0" name="Shape 2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Now let’s discuss firewall deployment strategy, that is, where in the network do we put a firewall.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bastion host is a system identified by the firewall administrator as a critical strong</a:t>
            </a:r>
          </a:p>
          <a:p>
            <a:pPr lvl="0" rtl="0">
              <a:spcBef>
                <a:spcPts val="0"/>
              </a:spcBef>
              <a:buClr>
                <a:schemeClr val="dk1"/>
              </a:buClr>
              <a:buSzPct val="25000"/>
              <a:buFont typeface="Arial"/>
              <a:buNone/>
            </a:pPr>
            <a:r>
              <a:rPr lang="en-US" sz="1200">
                <a:solidFill>
                  <a:schemeClr val="dk1"/>
                </a:solidFill>
              </a:rPr>
              <a:t>point in the network’s security. Typically, the bastion host serves as a platform for</a:t>
            </a:r>
          </a:p>
          <a:p>
            <a:pPr lvl="0">
              <a:spcBef>
                <a:spcPts val="0"/>
              </a:spcBef>
              <a:buClr>
                <a:schemeClr val="dk1"/>
              </a:buClr>
              <a:buSzPct val="25000"/>
              <a:buFont typeface="Arial"/>
              <a:buNone/>
            </a:pPr>
            <a:r>
              <a:rPr lang="en-US" sz="1200">
                <a:solidFill>
                  <a:schemeClr val="dk1"/>
                </a:solidFill>
              </a:rPr>
              <a:t>an application-level or circuit-level gateway. </a:t>
            </a:r>
          </a:p>
        </p:txBody>
      </p:sp>
      <p:sp>
        <p:nvSpPr>
          <p:cNvPr id="291" name="Shape 2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Common characteristics of a bastion</a:t>
            </a:r>
          </a:p>
          <a:p>
            <a:pPr lvl="0" rtl="0">
              <a:spcBef>
                <a:spcPts val="0"/>
              </a:spcBef>
              <a:buClr>
                <a:schemeClr val="dk1"/>
              </a:buClr>
              <a:buSzPct val="25000"/>
              <a:buFont typeface="Arial"/>
              <a:buNone/>
            </a:pPr>
            <a:r>
              <a:rPr lang="en-US" sz="1200">
                <a:solidFill>
                  <a:schemeClr val="dk1"/>
                </a:solidFill>
              </a:rPr>
              <a:t>host are as follows: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The bastion host hardware platform executes a secure version of its operating</a:t>
            </a:r>
          </a:p>
          <a:p>
            <a:pPr lvl="0" rtl="0">
              <a:spcBef>
                <a:spcPts val="0"/>
              </a:spcBef>
              <a:buClr>
                <a:schemeClr val="dk1"/>
              </a:buClr>
              <a:buSzPct val="25000"/>
              <a:buFont typeface="Arial"/>
              <a:buNone/>
            </a:pPr>
            <a:r>
              <a:rPr lang="en-US" sz="1200">
                <a:solidFill>
                  <a:schemeClr val="dk1"/>
                </a:solidFill>
              </a:rPr>
              <a:t>system, making it a hardened system.</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Only the services that the network administrator considers essential are</a:t>
            </a:r>
          </a:p>
          <a:p>
            <a:pPr lvl="0" rtl="0">
              <a:spcBef>
                <a:spcPts val="0"/>
              </a:spcBef>
              <a:buClr>
                <a:schemeClr val="dk1"/>
              </a:buClr>
              <a:buSzPct val="25000"/>
              <a:buFont typeface="Arial"/>
              <a:buNone/>
            </a:pPr>
            <a:r>
              <a:rPr lang="en-US" sz="1200">
                <a:solidFill>
                  <a:schemeClr val="dk1"/>
                </a:solidFill>
              </a:rPr>
              <a:t>installed on the bastion host. These could include proxy applications for DNS,</a:t>
            </a:r>
          </a:p>
          <a:p>
            <a:pPr lvl="0" rtl="0">
              <a:spcBef>
                <a:spcPts val="0"/>
              </a:spcBef>
              <a:buClr>
                <a:schemeClr val="dk1"/>
              </a:buClr>
              <a:buSzPct val="25000"/>
              <a:buFont typeface="Arial"/>
              <a:buNone/>
            </a:pPr>
            <a:r>
              <a:rPr lang="en-US" sz="1200">
                <a:solidFill>
                  <a:schemeClr val="dk1"/>
                </a:solidFill>
              </a:rPr>
              <a:t>FTP, HTTP, and SMTP.</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The bastion host may require additional authentication before a user is allowed</a:t>
            </a:r>
          </a:p>
          <a:p>
            <a:pPr lvl="0" rtl="0">
              <a:spcBef>
                <a:spcPts val="0"/>
              </a:spcBef>
              <a:buClr>
                <a:schemeClr val="dk1"/>
              </a:buClr>
              <a:buSzPct val="25000"/>
              <a:buFont typeface="Arial"/>
              <a:buNone/>
            </a:pPr>
            <a:r>
              <a:rPr lang="en-US" sz="1200">
                <a:solidFill>
                  <a:schemeClr val="dk1"/>
                </a:solidFill>
              </a:rPr>
              <a:t>access to the proxy services. In addition, each proxy service may require its</a:t>
            </a:r>
          </a:p>
          <a:p>
            <a:pPr lvl="0" rtl="0">
              <a:spcBef>
                <a:spcPts val="0"/>
              </a:spcBef>
              <a:buClr>
                <a:schemeClr val="dk1"/>
              </a:buClr>
              <a:buSzPct val="25000"/>
              <a:buFont typeface="Arial"/>
              <a:buNone/>
            </a:pPr>
            <a:r>
              <a:rPr lang="en-US" sz="1200">
                <a:solidFill>
                  <a:schemeClr val="dk1"/>
                </a:solidFill>
              </a:rPr>
              <a:t>own authentication before granting user access.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is configured to support only a subset of the standard application’s</a:t>
            </a:r>
          </a:p>
          <a:p>
            <a:pPr lvl="0" rtl="0">
              <a:spcBef>
                <a:spcPts val="0"/>
              </a:spcBef>
              <a:buClr>
                <a:schemeClr val="dk1"/>
              </a:buClr>
              <a:buSzPct val="25000"/>
              <a:buFont typeface="Arial"/>
              <a:buNone/>
            </a:pPr>
            <a:r>
              <a:rPr lang="en-US" sz="1200">
                <a:solidFill>
                  <a:schemeClr val="dk1"/>
                </a:solidFill>
              </a:rPr>
              <a:t>command set.</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is configured to allow access only to specific host systems. This</a:t>
            </a:r>
          </a:p>
          <a:p>
            <a:pPr lvl="0" rtl="0">
              <a:spcBef>
                <a:spcPts val="0"/>
              </a:spcBef>
              <a:buClr>
                <a:schemeClr val="dk1"/>
              </a:buClr>
              <a:buSzPct val="25000"/>
              <a:buFont typeface="Arial"/>
              <a:buNone/>
            </a:pPr>
            <a:r>
              <a:rPr lang="en-US" sz="1200">
                <a:solidFill>
                  <a:schemeClr val="dk1"/>
                </a:solidFill>
              </a:rPr>
              <a:t>means that the limited command/feature set may be applied only to a subset</a:t>
            </a:r>
          </a:p>
          <a:p>
            <a:pPr lvl="0" rtl="0">
              <a:spcBef>
                <a:spcPts val="0"/>
              </a:spcBef>
              <a:buClr>
                <a:schemeClr val="dk1"/>
              </a:buClr>
              <a:buSzPct val="25000"/>
              <a:buFont typeface="Arial"/>
              <a:buNone/>
            </a:pPr>
            <a:r>
              <a:rPr lang="en-US" sz="1200">
                <a:solidFill>
                  <a:schemeClr val="dk1"/>
                </a:solidFill>
              </a:rPr>
              <a:t>of systems on the protected network.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maintains detailed audit information by logging all traffic, each</a:t>
            </a:r>
          </a:p>
          <a:p>
            <a:pPr lvl="0" rtl="0">
              <a:spcBef>
                <a:spcPts val="0"/>
              </a:spcBef>
              <a:buClr>
                <a:schemeClr val="dk1"/>
              </a:buClr>
              <a:buSzPct val="25000"/>
              <a:buFont typeface="Arial"/>
              <a:buNone/>
            </a:pPr>
            <a:r>
              <a:rPr lang="en-US" sz="1200">
                <a:solidFill>
                  <a:schemeClr val="dk1"/>
                </a:solidFill>
              </a:rPr>
              <a:t>connection, and the duration of each connection. The audit log is an essential</a:t>
            </a:r>
          </a:p>
          <a:p>
            <a:pPr lvl="0" rtl="0">
              <a:spcBef>
                <a:spcPts val="0"/>
              </a:spcBef>
              <a:buClr>
                <a:schemeClr val="dk1"/>
              </a:buClr>
              <a:buSzPct val="25000"/>
              <a:buFont typeface="Arial"/>
              <a:buNone/>
            </a:pPr>
            <a:r>
              <a:rPr lang="en-US" sz="1200">
                <a:solidFill>
                  <a:schemeClr val="dk1"/>
                </a:solidFill>
              </a:rPr>
              <a:t>tool for discovering and terminating intruder attacks.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module is a very small software package specifically designed for network</a:t>
            </a:r>
          </a:p>
          <a:p>
            <a:pPr lvl="0" rtl="0">
              <a:spcBef>
                <a:spcPts val="0"/>
              </a:spcBef>
              <a:buClr>
                <a:schemeClr val="dk1"/>
              </a:buClr>
              <a:buSzPct val="25000"/>
              <a:buFont typeface="Arial"/>
              <a:buNone/>
            </a:pPr>
            <a:r>
              <a:rPr lang="en-US" sz="1200">
                <a:solidFill>
                  <a:schemeClr val="dk1"/>
                </a:solidFill>
              </a:rPr>
              <a:t>security. Because of its relative simplicity, it is easier to check such modules</a:t>
            </a:r>
          </a:p>
          <a:p>
            <a:pPr lvl="0" rtl="0">
              <a:spcBef>
                <a:spcPts val="0"/>
              </a:spcBef>
              <a:buClr>
                <a:schemeClr val="dk1"/>
              </a:buClr>
              <a:buSzPct val="25000"/>
              <a:buFont typeface="Arial"/>
              <a:buNone/>
            </a:pPr>
            <a:r>
              <a:rPr lang="en-US" sz="1200">
                <a:solidFill>
                  <a:schemeClr val="dk1"/>
                </a:solidFill>
              </a:rPr>
              <a:t>for security flaws. For example, a typical UNIX mail application may contain</a:t>
            </a:r>
          </a:p>
          <a:p>
            <a:pPr lvl="0" rtl="0">
              <a:spcBef>
                <a:spcPts val="0"/>
              </a:spcBef>
              <a:buClr>
                <a:schemeClr val="dk1"/>
              </a:buClr>
              <a:buSzPct val="25000"/>
              <a:buFont typeface="Arial"/>
              <a:buNone/>
            </a:pPr>
            <a:r>
              <a:rPr lang="en-US" sz="1200">
                <a:solidFill>
                  <a:schemeClr val="dk1"/>
                </a:solidFill>
              </a:rPr>
              <a:t>over 20,000 lines of code, while a mail proxy may contain fewer than 1000.</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is independent of other proxies on the bastion host. If there is a</a:t>
            </a:r>
          </a:p>
          <a:p>
            <a:pPr lvl="0" rtl="0">
              <a:spcBef>
                <a:spcPts val="0"/>
              </a:spcBef>
              <a:buClr>
                <a:schemeClr val="dk1"/>
              </a:buClr>
              <a:buSzPct val="25000"/>
              <a:buFont typeface="Arial"/>
              <a:buNone/>
            </a:pPr>
            <a:r>
              <a:rPr lang="en-US" sz="1200">
                <a:solidFill>
                  <a:schemeClr val="dk1"/>
                </a:solidFill>
              </a:rPr>
              <a:t>problem with the operation of any proxy, or if a future vulnerability is discovered,</a:t>
            </a:r>
          </a:p>
          <a:p>
            <a:pPr lvl="0" rtl="0">
              <a:spcBef>
                <a:spcPts val="0"/>
              </a:spcBef>
              <a:buClr>
                <a:schemeClr val="dk1"/>
              </a:buClr>
              <a:buSzPct val="25000"/>
              <a:buFont typeface="Arial"/>
              <a:buNone/>
            </a:pPr>
            <a:r>
              <a:rPr lang="en-US" sz="1200">
                <a:solidFill>
                  <a:schemeClr val="dk1"/>
                </a:solidFill>
              </a:rPr>
              <a:t>it can be uninstalled without affecting the operation of the other proxy</a:t>
            </a:r>
          </a:p>
          <a:p>
            <a:pPr lvl="0" rtl="0">
              <a:spcBef>
                <a:spcPts val="0"/>
              </a:spcBef>
              <a:buClr>
                <a:schemeClr val="dk1"/>
              </a:buClr>
              <a:buSzPct val="25000"/>
              <a:buFont typeface="Arial"/>
              <a:buNone/>
            </a:pPr>
            <a:r>
              <a:rPr lang="en-US" sz="1200">
                <a:solidFill>
                  <a:schemeClr val="dk1"/>
                </a:solidFill>
              </a:rPr>
              <a:t>applications. Also, if the user population requires support for a new service, the</a:t>
            </a:r>
          </a:p>
          <a:p>
            <a:pPr lvl="0" rtl="0">
              <a:spcBef>
                <a:spcPts val="0"/>
              </a:spcBef>
              <a:buClr>
                <a:schemeClr val="dk1"/>
              </a:buClr>
              <a:buSzPct val="25000"/>
              <a:buFont typeface="Arial"/>
              <a:buNone/>
            </a:pPr>
            <a:r>
              <a:rPr lang="en-US" sz="1200">
                <a:solidFill>
                  <a:schemeClr val="dk1"/>
                </a:solidFill>
              </a:rPr>
              <a:t>network administrator can easily install the required proxy on the bastion host.</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A proxy generally performs no disk access other than to read its initial configuration</a:t>
            </a:r>
          </a:p>
          <a:p>
            <a:pPr lvl="0" rtl="0">
              <a:spcBef>
                <a:spcPts val="0"/>
              </a:spcBef>
              <a:buClr>
                <a:schemeClr val="dk1"/>
              </a:buClr>
              <a:buSzPct val="25000"/>
              <a:buFont typeface="Arial"/>
              <a:buNone/>
            </a:pPr>
            <a:r>
              <a:rPr lang="en-US" sz="1200">
                <a:solidFill>
                  <a:schemeClr val="dk1"/>
                </a:solidFill>
              </a:rPr>
              <a:t>file. Hence, the portions of the file system containing executable code</a:t>
            </a:r>
          </a:p>
          <a:p>
            <a:pPr lvl="0" rtl="0">
              <a:spcBef>
                <a:spcPts val="0"/>
              </a:spcBef>
              <a:buClr>
                <a:schemeClr val="dk1"/>
              </a:buClr>
              <a:buSzPct val="25000"/>
              <a:buFont typeface="Arial"/>
              <a:buNone/>
            </a:pPr>
            <a:r>
              <a:rPr lang="en-US" sz="1200">
                <a:solidFill>
                  <a:schemeClr val="dk1"/>
                </a:solidFill>
              </a:rPr>
              <a:t>can be made read only. This makes it difficult for an intruder to install Trojan</a:t>
            </a:r>
          </a:p>
          <a:p>
            <a:pPr lvl="0" rtl="0">
              <a:spcBef>
                <a:spcPts val="0"/>
              </a:spcBef>
              <a:buClr>
                <a:schemeClr val="dk1"/>
              </a:buClr>
              <a:buSzPct val="25000"/>
              <a:buFont typeface="Arial"/>
              <a:buNone/>
            </a:pPr>
            <a:r>
              <a:rPr lang="en-US" sz="1200">
                <a:solidFill>
                  <a:schemeClr val="dk1"/>
                </a:solidFill>
              </a:rPr>
              <a:t>horse sniffers or other dangerous files on the bastion host.</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Each proxy runs as a non-privileged user in a private and secured directory on</a:t>
            </a:r>
          </a:p>
          <a:p>
            <a:pPr lvl="0" rtl="0">
              <a:spcBef>
                <a:spcPts val="0"/>
              </a:spcBef>
              <a:buClr>
                <a:schemeClr val="dk1"/>
              </a:buClr>
              <a:buSzPct val="25000"/>
              <a:buFont typeface="Arial"/>
              <a:buNone/>
            </a:pPr>
            <a:r>
              <a:rPr lang="en-US" sz="1200">
                <a:solidFill>
                  <a:schemeClr val="dk1"/>
                </a:solidFill>
              </a:rPr>
              <a:t>the bastion host.</a:t>
            </a:r>
          </a:p>
          <a:p>
            <a:pPr>
              <a:spcBef>
                <a:spcPts val="0"/>
              </a:spcBef>
              <a:buNone/>
            </a:pPr>
            <a:endParaRPr/>
          </a:p>
        </p:txBody>
      </p:sp>
      <p:sp>
        <p:nvSpPr>
          <p:cNvPr id="299" name="Shape 29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6" name="Shape 30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Firewalls are typically deployed at network perimeters.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But in additional to network firewalls, there are also host-based firewalls.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host-based firewall is a software module used to secure an individual host, </a:t>
            </a:r>
          </a:p>
          <a:p>
            <a:pPr lvl="0" rtl="0">
              <a:spcBef>
                <a:spcPts val="0"/>
              </a:spcBef>
              <a:buClr>
                <a:schemeClr val="dk1"/>
              </a:buClr>
              <a:buSzPct val="25000"/>
              <a:buFont typeface="Arial"/>
              <a:buNone/>
            </a:pPr>
            <a:r>
              <a:rPr lang="en-US" sz="1200">
                <a:solidFill>
                  <a:schemeClr val="dk1"/>
                </a:solidFill>
              </a:rPr>
              <a:t>that is, to enforce the host-specific security policy. </a:t>
            </a:r>
          </a:p>
          <a:p>
            <a:pPr lvl="0" rtl="0">
              <a:spcBef>
                <a:spcPts val="0"/>
              </a:spcBef>
              <a:buClr>
                <a:schemeClr val="dk1"/>
              </a:buClr>
              <a:buSzPct val="25000"/>
              <a:buFont typeface="Arial"/>
              <a:buNone/>
            </a:pPr>
            <a:r>
              <a:rPr lang="en-US" sz="1200">
                <a:solidFill>
                  <a:schemeClr val="dk1"/>
                </a:solidFill>
              </a:rPr>
              <a:t>Such modules are available in many operating systems or can be provided as an add-on</a:t>
            </a:r>
          </a:p>
          <a:p>
            <a:pPr lvl="0" rtl="0">
              <a:spcBef>
                <a:spcPts val="0"/>
              </a:spcBef>
              <a:buClr>
                <a:schemeClr val="dk1"/>
              </a:buClr>
              <a:buSzPct val="25000"/>
              <a:buFont typeface="Arial"/>
              <a:buNone/>
            </a:pPr>
            <a:r>
              <a:rPr lang="en-US" sz="1200">
                <a:solidFill>
                  <a:schemeClr val="dk1"/>
                </a:solidFill>
              </a:rPr>
              <a:t>package. Like conventional stand-alone firewalls, host-resident firewalls filter and</a:t>
            </a:r>
          </a:p>
          <a:p>
            <a:pPr lvl="0" rtl="0">
              <a:spcBef>
                <a:spcPts val="0"/>
              </a:spcBef>
              <a:buClr>
                <a:schemeClr val="dk1"/>
              </a:buClr>
              <a:buSzPct val="25000"/>
              <a:buFont typeface="Arial"/>
              <a:buNone/>
            </a:pPr>
            <a:r>
              <a:rPr lang="en-US" sz="1200">
                <a:solidFill>
                  <a:schemeClr val="dk1"/>
                </a:solidFill>
              </a:rPr>
              <a:t>restrict the flow of packets.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common location for such firewalls is a server. </a:t>
            </a:r>
          </a:p>
          <a:p>
            <a:pPr>
              <a:spcBef>
                <a:spcPts val="0"/>
              </a:spcBef>
              <a:buNone/>
            </a:pPr>
            <a:endParaRPr/>
          </a:p>
        </p:txBody>
      </p:sp>
      <p:sp>
        <p:nvSpPr>
          <p:cNvPr id="307" name="Shape 30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Shape 31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5" name="Shape 31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There are several advantages of  the use of a server-based or workstation-based firewall: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Filtering rules can be tailored to the host environment. Specific corporate</a:t>
            </a:r>
          </a:p>
          <a:p>
            <a:pPr lvl="0" rtl="0">
              <a:spcBef>
                <a:spcPts val="0"/>
              </a:spcBef>
              <a:buClr>
                <a:schemeClr val="dk1"/>
              </a:buClr>
              <a:buSzPct val="25000"/>
              <a:buFont typeface="Arial"/>
              <a:buNone/>
            </a:pPr>
            <a:r>
              <a:rPr lang="en-US" sz="1200">
                <a:solidFill>
                  <a:schemeClr val="dk1"/>
                </a:solidFill>
              </a:rPr>
              <a:t>security policies for servers can be implemented, with different filters for</a:t>
            </a:r>
          </a:p>
          <a:p>
            <a:pPr lvl="0" rtl="0">
              <a:spcBef>
                <a:spcPts val="0"/>
              </a:spcBef>
              <a:buClr>
                <a:schemeClr val="dk1"/>
              </a:buClr>
              <a:buSzPct val="25000"/>
              <a:buFont typeface="Arial"/>
              <a:buNone/>
            </a:pPr>
            <a:r>
              <a:rPr lang="en-US" sz="1200">
                <a:solidFill>
                  <a:schemeClr val="dk1"/>
                </a:solidFill>
              </a:rPr>
              <a:t>servers used for different application.</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Protection is provided independent of topology. Thus both internal and external</a:t>
            </a:r>
          </a:p>
          <a:p>
            <a:pPr lvl="0" rtl="0">
              <a:spcBef>
                <a:spcPts val="0"/>
              </a:spcBef>
              <a:buClr>
                <a:schemeClr val="dk1"/>
              </a:buClr>
              <a:buSzPct val="25000"/>
              <a:buFont typeface="Arial"/>
              <a:buNone/>
            </a:pPr>
            <a:r>
              <a:rPr lang="en-US" sz="1200">
                <a:solidFill>
                  <a:schemeClr val="dk1"/>
                </a:solidFill>
              </a:rPr>
              <a:t>attacks must pass through the firewall.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Used in conjunction with stand-alone network-based firewalls, the host-based firewall</a:t>
            </a:r>
          </a:p>
          <a:p>
            <a:pPr lvl="0" rtl="0">
              <a:spcBef>
                <a:spcPts val="0"/>
              </a:spcBef>
              <a:buClr>
                <a:schemeClr val="dk1"/>
              </a:buClr>
              <a:buSzPct val="25000"/>
              <a:buFont typeface="Arial"/>
              <a:buNone/>
            </a:pPr>
            <a:r>
              <a:rPr lang="en-US" sz="1200">
                <a:solidFill>
                  <a:schemeClr val="dk1"/>
                </a:solidFill>
              </a:rPr>
              <a:t>provides an additional layer of protection. A new type of server can be added</a:t>
            </a:r>
          </a:p>
          <a:p>
            <a:pPr lvl="0" rtl="0">
              <a:spcBef>
                <a:spcPts val="0"/>
              </a:spcBef>
              <a:buClr>
                <a:schemeClr val="dk1"/>
              </a:buClr>
              <a:buSzPct val="25000"/>
              <a:buFont typeface="Arial"/>
              <a:buNone/>
            </a:pPr>
            <a:r>
              <a:rPr lang="en-US" sz="1200">
                <a:solidFill>
                  <a:schemeClr val="dk1"/>
                </a:solidFill>
              </a:rPr>
              <a:t>to the network, with its own firewall, without the necessity of altering the</a:t>
            </a:r>
          </a:p>
          <a:p>
            <a:pPr lvl="0" rtl="0">
              <a:spcBef>
                <a:spcPts val="0"/>
              </a:spcBef>
              <a:buClr>
                <a:schemeClr val="dk1"/>
              </a:buClr>
              <a:buSzPct val="25000"/>
              <a:buFont typeface="Arial"/>
              <a:buNone/>
            </a:pPr>
            <a:r>
              <a:rPr lang="en-US" sz="1200">
                <a:solidFill>
                  <a:schemeClr val="dk1"/>
                </a:solidFill>
              </a:rPr>
              <a:t>network firewall configuration.</a:t>
            </a:r>
          </a:p>
          <a:p>
            <a:pPr lvl="0" rtl="0">
              <a:spcBef>
                <a:spcPts val="0"/>
              </a:spcBef>
              <a:buClr>
                <a:schemeClr val="dk1"/>
              </a:buClr>
              <a:buFont typeface="Arial"/>
              <a:buNone/>
            </a:pPr>
            <a:endParaRPr sz="1200">
              <a:solidFill>
                <a:schemeClr val="dk1"/>
              </a:solidFill>
            </a:endParaRPr>
          </a:p>
          <a:p>
            <a:pPr>
              <a:spcBef>
                <a:spcPts val="0"/>
              </a:spcBef>
              <a:buNone/>
            </a:pPr>
            <a:endParaRPr/>
          </a:p>
        </p:txBody>
      </p:sp>
      <p:sp>
        <p:nvSpPr>
          <p:cNvPr id="316" name="Shape 31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3" name="Shape 32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There are also personal firewalls.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 personal firewall controls the traffic between a personal computer or workstation</a:t>
            </a:r>
          </a:p>
          <a:p>
            <a:pPr lvl="0" rtl="0">
              <a:spcBef>
                <a:spcPts val="0"/>
              </a:spcBef>
              <a:buClr>
                <a:schemeClr val="dk1"/>
              </a:buClr>
              <a:buSzPct val="25000"/>
              <a:buFont typeface="Arial"/>
              <a:buNone/>
            </a:pPr>
            <a:r>
              <a:rPr lang="en-US" sz="1200">
                <a:solidFill>
                  <a:schemeClr val="dk1"/>
                </a:solidFill>
              </a:rPr>
              <a:t>on one side and the Internet or enterprise network on the other side. Personal firewall</a:t>
            </a:r>
          </a:p>
          <a:p>
            <a:pPr lvl="0" rtl="0">
              <a:spcBef>
                <a:spcPts val="0"/>
              </a:spcBef>
              <a:buClr>
                <a:schemeClr val="dk1"/>
              </a:buClr>
              <a:buSzPct val="25000"/>
              <a:buFont typeface="Arial"/>
              <a:buNone/>
            </a:pPr>
            <a:r>
              <a:rPr lang="en-US" sz="1200">
                <a:solidFill>
                  <a:schemeClr val="dk1"/>
                </a:solidFill>
              </a:rPr>
              <a:t>functionality can be used in the home environment and on corporate intranets.</a:t>
            </a:r>
          </a:p>
          <a:p>
            <a:pPr lvl="0" rtl="0">
              <a:spcBef>
                <a:spcPts val="0"/>
              </a:spcBef>
              <a:buClr>
                <a:schemeClr val="dk1"/>
              </a:buClr>
              <a:buSzPct val="25000"/>
              <a:buFont typeface="Arial"/>
              <a:buNone/>
            </a:pPr>
            <a:r>
              <a:rPr lang="en-US" sz="1200">
                <a:solidFill>
                  <a:schemeClr val="dk1"/>
                </a:solidFill>
              </a:rPr>
              <a:t>Typically, the personal firewall is a software module on the personal computer.</a:t>
            </a:r>
          </a:p>
          <a:p>
            <a:pPr>
              <a:spcBef>
                <a:spcPts val="0"/>
              </a:spcBef>
              <a:buNone/>
            </a:pPr>
            <a:endParaRPr/>
          </a:p>
        </p:txBody>
      </p:sp>
      <p:sp>
        <p:nvSpPr>
          <p:cNvPr id="324" name="Shape 32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1" name="Shape 33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 In a home environment with multiple computers connected to the Internet, firewall</a:t>
            </a:r>
          </a:p>
          <a:p>
            <a:pPr lvl="0" rtl="0">
              <a:spcBef>
                <a:spcPts val="0"/>
              </a:spcBef>
              <a:buClr>
                <a:schemeClr val="dk1"/>
              </a:buClr>
              <a:buSzPct val="25000"/>
              <a:buFont typeface="Arial"/>
              <a:buNone/>
            </a:pPr>
            <a:r>
              <a:rPr lang="en-US" sz="1200">
                <a:solidFill>
                  <a:schemeClr val="dk1"/>
                </a:solidFill>
              </a:rPr>
              <a:t>functionality can also be housed in a router that connects all of the home computers</a:t>
            </a:r>
          </a:p>
          <a:p>
            <a:pPr lvl="0" rtl="0">
              <a:spcBef>
                <a:spcPts val="0"/>
              </a:spcBef>
              <a:buClr>
                <a:schemeClr val="dk1"/>
              </a:buClr>
              <a:buSzPct val="25000"/>
              <a:buFont typeface="Arial"/>
              <a:buNone/>
            </a:pPr>
            <a:r>
              <a:rPr lang="en-US" sz="1200">
                <a:solidFill>
                  <a:schemeClr val="dk1"/>
                </a:solidFill>
              </a:rPr>
              <a:t>to a DSL, cable modem, or other Internet interface.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Personal firewalls are typically much less complex than either server-based</a:t>
            </a:r>
          </a:p>
          <a:p>
            <a:pPr lvl="0" rtl="0">
              <a:spcBef>
                <a:spcPts val="0"/>
              </a:spcBef>
              <a:buClr>
                <a:schemeClr val="dk1"/>
              </a:buClr>
              <a:buSzPct val="25000"/>
              <a:buFont typeface="Arial"/>
              <a:buNone/>
            </a:pPr>
            <a:r>
              <a:rPr lang="en-US" sz="1200">
                <a:solidFill>
                  <a:schemeClr val="dk1"/>
                </a:solidFill>
              </a:rPr>
              <a:t>firewalls or stand-alone firewalls. The primary role of the personal firewall is to</a:t>
            </a:r>
          </a:p>
          <a:p>
            <a:pPr lvl="0" rtl="0">
              <a:spcBef>
                <a:spcPts val="0"/>
              </a:spcBef>
              <a:buClr>
                <a:schemeClr val="dk1"/>
              </a:buClr>
              <a:buSzPct val="25000"/>
              <a:buFont typeface="Arial"/>
              <a:buNone/>
            </a:pPr>
            <a:r>
              <a:rPr lang="en-US" sz="1200">
                <a:solidFill>
                  <a:schemeClr val="dk1"/>
                </a:solidFill>
              </a:rPr>
              <a:t>deny unauthorized remote access to the computer. The firewall can also monitor</a:t>
            </a:r>
          </a:p>
          <a:p>
            <a:pPr lvl="0" rtl="0">
              <a:spcBef>
                <a:spcPts val="0"/>
              </a:spcBef>
              <a:buClr>
                <a:schemeClr val="dk1"/>
              </a:buClr>
              <a:buSzPct val="25000"/>
              <a:buFont typeface="Arial"/>
              <a:buNone/>
            </a:pPr>
            <a:r>
              <a:rPr lang="en-US" sz="1200">
                <a:solidFill>
                  <a:schemeClr val="dk1"/>
                </a:solidFill>
              </a:rPr>
              <a:t>outgoing activity in an attempt to detect and block worms and other malware.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Personal firewall capabilities are provided by the netfilter  package on Linux</a:t>
            </a:r>
          </a:p>
          <a:p>
            <a:pPr lvl="0" rtl="0">
              <a:spcBef>
                <a:spcPts val="0"/>
              </a:spcBef>
              <a:buClr>
                <a:schemeClr val="dk1"/>
              </a:buClr>
              <a:buSzPct val="25000"/>
              <a:buFont typeface="Arial"/>
              <a:buNone/>
            </a:pPr>
            <a:r>
              <a:rPr lang="en-US" sz="1200">
                <a:solidFill>
                  <a:schemeClr val="dk1"/>
                </a:solidFill>
              </a:rPr>
              <a:t>systems, or the pf  package on BSD and Mac OS X systems. These packages may be</a:t>
            </a:r>
          </a:p>
          <a:p>
            <a:pPr lvl="0" rtl="0">
              <a:spcBef>
                <a:spcPts val="0"/>
              </a:spcBef>
              <a:buClr>
                <a:schemeClr val="dk1"/>
              </a:buClr>
              <a:buSzPct val="25000"/>
              <a:buFont typeface="Arial"/>
              <a:buNone/>
            </a:pPr>
            <a:r>
              <a:rPr lang="en-US" sz="1200">
                <a:solidFill>
                  <a:schemeClr val="dk1"/>
                </a:solidFill>
              </a:rPr>
              <a:t>configured on the command-line, or with a GUI front-end. When such a personal</a:t>
            </a:r>
          </a:p>
          <a:p>
            <a:pPr lvl="0" rtl="0">
              <a:spcBef>
                <a:spcPts val="0"/>
              </a:spcBef>
              <a:buClr>
                <a:schemeClr val="dk1"/>
              </a:buClr>
              <a:buSzPct val="25000"/>
              <a:buFont typeface="Arial"/>
              <a:buNone/>
            </a:pPr>
            <a:r>
              <a:rPr lang="en-US" sz="1200">
                <a:solidFill>
                  <a:schemeClr val="dk1"/>
                </a:solidFill>
              </a:rPr>
              <a:t>firewall is enabled, all inbound connections are usually denied except for those</a:t>
            </a:r>
          </a:p>
          <a:p>
            <a:pPr lvl="0" rtl="0">
              <a:spcBef>
                <a:spcPts val="0"/>
              </a:spcBef>
              <a:buClr>
                <a:schemeClr val="dk1"/>
              </a:buClr>
              <a:buSzPct val="25000"/>
              <a:buFont typeface="Arial"/>
              <a:buNone/>
            </a:pPr>
            <a:r>
              <a:rPr lang="en-US" sz="1200">
                <a:solidFill>
                  <a:schemeClr val="dk1"/>
                </a:solidFill>
              </a:rPr>
              <a:t>the user explicitly permits. Outbound connections are usually allowed. </a:t>
            </a:r>
          </a:p>
          <a:p>
            <a:pPr>
              <a:spcBef>
                <a:spcPts val="0"/>
              </a:spcBef>
              <a:buNone/>
            </a:pPr>
            <a:endParaRPr/>
          </a:p>
        </p:txBody>
      </p:sp>
      <p:sp>
        <p:nvSpPr>
          <p:cNvPr id="332" name="Shape 33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Shape 33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0" name="Shape 34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The list of inbound services that can be selectively re-enabled, with their port numbers, may include the following common services: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Personal file sharing (548, 427)</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Windows sharing (139)</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Personal Web sharing (80, 427)</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Remote login—SSH (22)</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FTP access (20-21, 1024-65535 from 20-21)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Remote Apple events (3031)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Printer sharing (631, 515)</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IChat Rendezvous (5297, 5298)</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ITunes Music Sharing (3869)</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CVS (2401)</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Gnutella/Limewire (6346)</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ICQ (4000)</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IRC (194)</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MSN Messenger (6891-6900)</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Network Time (123)</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Retrospect (497)</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SMB (without netbios–445)</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VNC (5900-5902)</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 WebSTAR Admin (1080, 1443)</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FTP access is enabled, ports 20 and 21 on the local machine are opened</a:t>
            </a:r>
          </a:p>
          <a:p>
            <a:pPr lvl="0" rtl="0">
              <a:spcBef>
                <a:spcPts val="0"/>
              </a:spcBef>
              <a:buClr>
                <a:schemeClr val="dk1"/>
              </a:buClr>
              <a:buSzPct val="25000"/>
              <a:buFont typeface="Arial"/>
              <a:buNone/>
            </a:pPr>
            <a:r>
              <a:rPr lang="en-US" sz="1200">
                <a:solidFill>
                  <a:schemeClr val="dk1"/>
                </a:solidFill>
              </a:rPr>
              <a:t>for FTP; if others connect to this computer from ports 20 or 21, the ports 1024</a:t>
            </a:r>
          </a:p>
          <a:p>
            <a:pPr lvl="0" rtl="0">
              <a:spcBef>
                <a:spcPts val="0"/>
              </a:spcBef>
              <a:buClr>
                <a:schemeClr val="dk1"/>
              </a:buClr>
              <a:buSzPct val="25000"/>
              <a:buFont typeface="Arial"/>
              <a:buNone/>
            </a:pPr>
            <a:r>
              <a:rPr lang="en-US" sz="1200">
                <a:solidFill>
                  <a:schemeClr val="dk1"/>
                </a:solidFill>
              </a:rPr>
              <a:t>through 65535 are open.</a:t>
            </a:r>
          </a:p>
          <a:p>
            <a:pPr>
              <a:spcBef>
                <a:spcPts val="0"/>
              </a:spcBef>
              <a:buNone/>
            </a:pPr>
            <a:endParaRPr/>
          </a:p>
        </p:txBody>
      </p:sp>
      <p:sp>
        <p:nvSpPr>
          <p:cNvPr id="341" name="Shape 34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Shape 34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8" name="Shape 34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For increased protection, advanced firewall features may be configured. For</a:t>
            </a:r>
          </a:p>
          <a:p>
            <a:pPr lvl="0" rtl="0">
              <a:spcBef>
                <a:spcPts val="0"/>
              </a:spcBef>
              <a:buClr>
                <a:schemeClr val="dk1"/>
              </a:buClr>
              <a:buSzPct val="25000"/>
              <a:buFont typeface="Arial"/>
              <a:buNone/>
            </a:pPr>
            <a:r>
              <a:rPr lang="en-US" sz="1200">
                <a:solidFill>
                  <a:schemeClr val="dk1"/>
                </a:solidFill>
              </a:rPr>
              <a:t>example, stealth mode hides the system on the Internet by dropping unsolicited</a:t>
            </a:r>
          </a:p>
          <a:p>
            <a:pPr lvl="0" rtl="0">
              <a:spcBef>
                <a:spcPts val="0"/>
              </a:spcBef>
              <a:buClr>
                <a:schemeClr val="dk1"/>
              </a:buClr>
              <a:buSzPct val="25000"/>
              <a:buFont typeface="Arial"/>
              <a:buNone/>
            </a:pPr>
            <a:r>
              <a:rPr lang="en-US" sz="1200">
                <a:solidFill>
                  <a:schemeClr val="dk1"/>
                </a:solidFill>
              </a:rPr>
              <a:t>communication packets, making it appear as though the system is not present.</a:t>
            </a:r>
          </a:p>
          <a:p>
            <a:pPr lvl="0" rtl="0">
              <a:spcBef>
                <a:spcPts val="0"/>
              </a:spcBef>
              <a:buClr>
                <a:schemeClr val="dk1"/>
              </a:buClr>
              <a:buSzPct val="25000"/>
              <a:buFont typeface="Arial"/>
              <a:buNone/>
            </a:pPr>
            <a:r>
              <a:rPr lang="en-US" sz="1200">
                <a:solidFill>
                  <a:schemeClr val="dk1"/>
                </a:solidFill>
              </a:rPr>
              <a:t>UDP packets can be blocked, restricting network traffic to TCP packets only for</a:t>
            </a:r>
          </a:p>
          <a:p>
            <a:pPr lvl="0" rtl="0">
              <a:spcBef>
                <a:spcPts val="0"/>
              </a:spcBef>
              <a:buClr>
                <a:schemeClr val="dk1"/>
              </a:buClr>
              <a:buSzPct val="25000"/>
              <a:buFont typeface="Arial"/>
              <a:buNone/>
            </a:pPr>
            <a:r>
              <a:rPr lang="en-US" sz="1200">
                <a:solidFill>
                  <a:schemeClr val="dk1"/>
                </a:solidFill>
              </a:rPr>
              <a:t>open ports. The firewall also supports logging, an important tool for checking on</a:t>
            </a:r>
          </a:p>
          <a:p>
            <a:pPr lvl="0" rtl="0">
              <a:spcBef>
                <a:spcPts val="0"/>
              </a:spcBef>
              <a:buClr>
                <a:schemeClr val="dk1"/>
              </a:buClr>
              <a:buSzPct val="25000"/>
              <a:buFont typeface="Arial"/>
              <a:buNone/>
            </a:pPr>
            <a:r>
              <a:rPr lang="en-US" sz="1200">
                <a:solidFill>
                  <a:schemeClr val="dk1"/>
                </a:solidFill>
              </a:rPr>
              <a:t>unwanted activity. Other types of personal firewall allow the user to specify that</a:t>
            </a:r>
          </a:p>
          <a:p>
            <a:pPr lvl="0" rtl="0">
              <a:spcBef>
                <a:spcPts val="0"/>
              </a:spcBef>
              <a:buClr>
                <a:schemeClr val="dk1"/>
              </a:buClr>
              <a:buSzPct val="25000"/>
              <a:buFont typeface="Arial"/>
              <a:buNone/>
            </a:pPr>
            <a:r>
              <a:rPr lang="en-US" sz="1200">
                <a:solidFill>
                  <a:schemeClr val="dk1"/>
                </a:solidFill>
              </a:rPr>
              <a:t>only selected applications, or applications signed by a valid certificate authority,</a:t>
            </a:r>
          </a:p>
          <a:p>
            <a:pPr lvl="0" rtl="0">
              <a:spcBef>
                <a:spcPts val="0"/>
              </a:spcBef>
              <a:buClr>
                <a:schemeClr val="dk1"/>
              </a:buClr>
              <a:buSzPct val="25000"/>
              <a:buFont typeface="Arial"/>
              <a:buNone/>
            </a:pPr>
            <a:r>
              <a:rPr lang="en-US" sz="1200">
                <a:solidFill>
                  <a:schemeClr val="dk1"/>
                </a:solidFill>
              </a:rPr>
              <a:t>may provide services accessed from the network.</a:t>
            </a:r>
          </a:p>
          <a:p>
            <a:pPr>
              <a:spcBef>
                <a:spcPts val="0"/>
              </a:spcBef>
              <a:buNone/>
            </a:pPr>
            <a:endParaRPr/>
          </a:p>
        </p:txBody>
      </p:sp>
      <p:sp>
        <p:nvSpPr>
          <p:cNvPr id="349" name="Shape 34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Shape 36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1" name="Shape 36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sz="1200">
                <a:solidFill>
                  <a:schemeClr val="dk1"/>
                </a:solidFill>
              </a:rPr>
              <a:t>QUIZ:</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Chose the situations where you think a personal firewall should be installed. </a:t>
            </a:r>
          </a:p>
          <a:p>
            <a:pPr rtl="0">
              <a:spcBef>
                <a:spcPts val="0"/>
              </a:spcBef>
              <a:buNone/>
            </a:pPr>
            <a:endParaRPr sz="1200">
              <a:solidFill>
                <a:schemeClr val="dk1"/>
              </a:solidFill>
            </a:endParaRPr>
          </a:p>
          <a:p>
            <a:pPr rtl="0">
              <a:spcBef>
                <a:spcPts val="0"/>
              </a:spcBef>
              <a:buNone/>
            </a:pPr>
            <a:endParaRPr sz="1200">
              <a:solidFill>
                <a:schemeClr val="dk1"/>
              </a:solidFill>
            </a:endParaRPr>
          </a:p>
          <a:p>
            <a:pPr rtl="0">
              <a:spcBef>
                <a:spcPts val="0"/>
              </a:spcBef>
              <a:buNone/>
            </a:pPr>
            <a:r>
              <a:rPr lang="en-US" sz="1200">
                <a:solidFill>
                  <a:schemeClr val="dk1"/>
                </a:solidFill>
              </a:rPr>
              <a:t>SOLUTION:</a:t>
            </a:r>
            <a:br>
              <a:rPr lang="en-US" sz="1200">
                <a:solidFill>
                  <a:schemeClr val="dk1"/>
                </a:solidFill>
              </a:rPr>
            </a:br>
            <a:r>
              <a:rPr lang="en-US" sz="1200">
                <a:solidFill>
                  <a:schemeClr val="dk1"/>
                </a:solidFill>
              </a:rPr>
              <a:t/>
            </a:r>
            <a:br>
              <a:rPr lang="en-US" sz="1200">
                <a:solidFill>
                  <a:schemeClr val="dk1"/>
                </a:solidFill>
              </a:rPr>
            </a:br>
            <a:r>
              <a:rPr lang="en-US" sz="1200">
                <a:solidFill>
                  <a:schemeClr val="dk1"/>
                </a:solidFill>
              </a:rPr>
              <a:t>Discuss answers</a:t>
            </a:r>
          </a:p>
          <a:p>
            <a:pPr rtl="0">
              <a:spcBef>
                <a:spcPts val="0"/>
              </a:spcBef>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A company has a conventional firewall in place on its network. Which (if any) of these situations requires an additional  personal firewall?</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X- An employee uses a laptop on the company network and at home. </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-An employee uses a desktop on the company network to access websites worldwide</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X -A remote employee uses a desktop to create a VPN on the company’s secure network.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91666"/>
              <a:buFont typeface="Arial"/>
              <a:buNone/>
            </a:pPr>
            <a:r>
              <a:rPr lang="en-US" sz="1200">
                <a:solidFill>
                  <a:schemeClr val="dk1"/>
                </a:solidFill>
              </a:rPr>
              <a:t>-None of the above, in each case the employee’s computer is protected by the company firewall. </a:t>
            </a:r>
          </a:p>
          <a:p>
            <a:pPr>
              <a:spcBef>
                <a:spcPts val="0"/>
              </a:spcBef>
              <a:buNone/>
            </a:pPr>
            <a:endParaRPr sz="1200">
              <a:solidFill>
                <a:schemeClr val="dk1"/>
              </a:solidFill>
            </a:endParaRPr>
          </a:p>
        </p:txBody>
      </p:sp>
      <p:sp>
        <p:nvSpPr>
          <p:cNvPr id="362" name="Shape 36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0" name="Shape 5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p>
          <a:p>
            <a:pPr marL="342900" lvl="0" indent="-190500" rtl="0">
              <a:spcBef>
                <a:spcPts val="0"/>
              </a:spcBef>
              <a:buClr>
                <a:schemeClr val="dk1"/>
              </a:buClr>
              <a:buSzPct val="91666"/>
              <a:buFont typeface="Arial"/>
              <a:buNone/>
            </a:pPr>
            <a:r>
              <a:rPr lang="en-US" sz="1200">
                <a:solidFill>
                  <a:schemeClr val="dk1"/>
                </a:solidFill>
              </a:rPr>
              <a:t>Although virtually all companies have firewalls in place, the number of security breaches continues to increase. The reason for this is, a firewall is not all things to all malware. There are some security breaches that cannot be stopped by a firewall. Look at this list check all those items that firewalls stop. We are going to discuss this topic in detail in the coming videos, so let’s do a quiz to get us in the right frame of mind. We will be discussing these throughout the lesson. </a:t>
            </a:r>
          </a:p>
          <a:p>
            <a:pPr rtl="0">
              <a:spcBef>
                <a:spcPts val="0"/>
              </a:spcBef>
              <a:buNone/>
            </a:pPr>
            <a:endParaRPr/>
          </a:p>
          <a:p>
            <a:pPr lvl="0" rtl="0">
              <a:spcBef>
                <a:spcPts val="0"/>
              </a:spcBef>
              <a:buNone/>
            </a:pPr>
            <a:r>
              <a:rPr lang="en-US"/>
              <a:t/>
            </a:r>
            <a:br>
              <a:rPr lang="en-US"/>
            </a:br>
            <a:r>
              <a:rPr lang="en-US"/>
              <a:t>SOLUTION:</a:t>
            </a:r>
          </a:p>
          <a:p>
            <a:pPr marL="342900" lvl="0" indent="-190500" rtl="0">
              <a:spcBef>
                <a:spcPts val="0"/>
              </a:spcBef>
              <a:buClr>
                <a:schemeClr val="dk1"/>
              </a:buClr>
              <a:buSzPct val="91666"/>
              <a:buFont typeface="Arial"/>
              <a:buNone/>
            </a:pPr>
            <a:r>
              <a:rPr lang="en-US" sz="1200">
                <a:solidFill>
                  <a:schemeClr val="dk1"/>
                </a:solidFill>
              </a:rPr>
              <a:t>Firewalls cannot protect a your system from viruses and worms that are spread by email. A firewall can check that an email is from a legitimate source, but it cannot check the contents of the email itself</a:t>
            </a:r>
          </a:p>
          <a:p>
            <a:pPr marL="342900" lvl="0" indent="-190500" rtl="0">
              <a:spcBef>
                <a:spcPts val="0"/>
              </a:spcBef>
              <a:buClr>
                <a:schemeClr val="dk1"/>
              </a:buClr>
              <a:buFont typeface="Arial"/>
              <a:buNone/>
            </a:pPr>
            <a:endParaRPr sz="1200">
              <a:solidFill>
                <a:schemeClr val="dk1"/>
              </a:solidFill>
            </a:endParaRPr>
          </a:p>
          <a:p>
            <a:pPr lvl="0" rtl="0">
              <a:lnSpc>
                <a:spcPct val="115000"/>
              </a:lnSpc>
              <a:spcBef>
                <a:spcPts val="800"/>
              </a:spcBef>
              <a:buClr>
                <a:schemeClr val="dk1"/>
              </a:buClr>
              <a:buSzPct val="78571"/>
              <a:buFont typeface="Arial"/>
              <a:buNone/>
            </a:pPr>
            <a:r>
              <a:rPr lang="en-US" b="1">
                <a:solidFill>
                  <a:srgbClr val="464646"/>
                </a:solidFill>
                <a:latin typeface="Georgia"/>
                <a:ea typeface="Georgia"/>
                <a:cs typeface="Georgia"/>
                <a:sym typeface="Georgia"/>
              </a:rPr>
              <a:t>What Firewalls Do</a:t>
            </a:r>
          </a:p>
          <a:p>
            <a:pPr lvl="0" rtl="0">
              <a:lnSpc>
                <a:spcPct val="160000"/>
              </a:lnSpc>
              <a:spcBef>
                <a:spcPts val="900"/>
              </a:spcBef>
              <a:spcAft>
                <a:spcPts val="1300"/>
              </a:spcAft>
              <a:buClr>
                <a:schemeClr val="dk1"/>
              </a:buClr>
              <a:buSzPct val="84615"/>
              <a:buFont typeface="Arial"/>
              <a:buNone/>
            </a:pPr>
            <a:r>
              <a:rPr lang="en-US" sz="1300">
                <a:solidFill>
                  <a:srgbClr val="464646"/>
                </a:solidFill>
              </a:rPr>
              <a:t>Firewalls can protect your computer and your personal information from:</a:t>
            </a:r>
          </a:p>
          <a:p>
            <a:pPr marL="698500" lvl="0" indent="-292100" rtl="0">
              <a:lnSpc>
                <a:spcPct val="160000"/>
              </a:lnSpc>
              <a:spcBef>
                <a:spcPts val="900"/>
              </a:spcBef>
              <a:buClr>
                <a:srgbClr val="464646"/>
              </a:buClr>
              <a:buSzPct val="100000"/>
              <a:buAutoNum type="arabicPeriod"/>
            </a:pPr>
            <a:r>
              <a:rPr lang="en-US" sz="1000">
                <a:solidFill>
                  <a:srgbClr val="464646"/>
                </a:solidFill>
              </a:rPr>
              <a:t>Hackers breaking into your system (attack traffic is often from untrusted parts of the Internet or even a known malicious sites, and a firewall can block it)</a:t>
            </a:r>
          </a:p>
          <a:p>
            <a:pPr marL="698500" lvl="0" indent="-292100" rtl="0">
              <a:lnSpc>
                <a:spcPct val="160000"/>
              </a:lnSpc>
              <a:spcBef>
                <a:spcPts val="900"/>
              </a:spcBef>
              <a:buClr>
                <a:srgbClr val="464646"/>
              </a:buClr>
              <a:buSzPct val="100000"/>
              <a:buAutoNum type="arabicPeriod"/>
            </a:pPr>
            <a:r>
              <a:rPr lang="en-US" sz="1000">
                <a:solidFill>
                  <a:srgbClr val="464646"/>
                </a:solidFill>
              </a:rPr>
              <a:t>Viruses and worms that spread across the Internet (There are several ways to identify and block such traffic: such as the volume of such traffic or that such traffic has specially crafted packets that are known to target vulnerable services, or the traffic from the all over the Internet including the untrusted networks; The firewall can use such knowledge to block such virus and worm traffic).</a:t>
            </a:r>
          </a:p>
          <a:p>
            <a:pPr marL="698500" lvl="0" indent="-292100" rtl="0">
              <a:lnSpc>
                <a:spcPct val="160000"/>
              </a:lnSpc>
              <a:spcBef>
                <a:spcPts val="900"/>
              </a:spcBef>
              <a:buClr>
                <a:srgbClr val="464646"/>
              </a:buClr>
              <a:buSzPct val="100000"/>
              <a:buAutoNum type="arabicPeriod"/>
            </a:pPr>
            <a:r>
              <a:rPr lang="en-US" sz="1000">
                <a:solidFill>
                  <a:srgbClr val="464646"/>
                </a:solidFill>
              </a:rPr>
              <a:t>Outgoing traffic from your computer created by a virus infection (This is similar to #2, except the traffic is outbound rather than inbound, )</a:t>
            </a:r>
          </a:p>
          <a:p>
            <a:pPr lvl="0" rtl="0">
              <a:lnSpc>
                <a:spcPct val="115000"/>
              </a:lnSpc>
              <a:spcBef>
                <a:spcPts val="800"/>
              </a:spcBef>
              <a:buClr>
                <a:schemeClr val="dk1"/>
              </a:buClr>
              <a:buSzPct val="78571"/>
              <a:buFont typeface="Arial"/>
              <a:buNone/>
            </a:pPr>
            <a:r>
              <a:rPr lang="en-US" b="1">
                <a:solidFill>
                  <a:srgbClr val="464646"/>
                </a:solidFill>
                <a:latin typeface="Georgia"/>
                <a:ea typeface="Georgia"/>
                <a:cs typeface="Georgia"/>
                <a:sym typeface="Georgia"/>
              </a:rPr>
              <a:t>What Firewalls Don’t Do</a:t>
            </a:r>
          </a:p>
          <a:p>
            <a:pPr lvl="0" rtl="0">
              <a:lnSpc>
                <a:spcPct val="160000"/>
              </a:lnSpc>
              <a:spcBef>
                <a:spcPts val="900"/>
              </a:spcBef>
              <a:spcAft>
                <a:spcPts val="1300"/>
              </a:spcAft>
              <a:buClr>
                <a:schemeClr val="dk1"/>
              </a:buClr>
              <a:buSzPct val="84615"/>
              <a:buFont typeface="Arial"/>
              <a:buNone/>
            </a:pPr>
            <a:r>
              <a:rPr lang="en-US" sz="1300">
                <a:solidFill>
                  <a:srgbClr val="464646"/>
                </a:solidFill>
              </a:rPr>
              <a:t>Firewalls cannot provide protection:</a:t>
            </a:r>
          </a:p>
          <a:p>
            <a:pPr marL="698500" lvl="0" indent="-292100" rtl="0">
              <a:lnSpc>
                <a:spcPct val="160000"/>
              </a:lnSpc>
              <a:spcBef>
                <a:spcPts val="900"/>
              </a:spcBef>
              <a:buClr>
                <a:srgbClr val="464646"/>
              </a:buClr>
              <a:buSzPct val="100000"/>
              <a:buAutoNum type="arabicPeriod"/>
            </a:pPr>
            <a:r>
              <a:rPr lang="en-US" sz="1000">
                <a:solidFill>
                  <a:srgbClr val="464646"/>
                </a:solidFill>
              </a:rPr>
              <a:t>Against phishing scams and other fraudulent activity, spyware being installed on your computer, or viruses spread through e-mail (spyware: stealing information and send it out to a site; such site can appear to be legitimate or at least not know to be malicious, and the volume of traffic can be small; so it can be hard for a firewall to stop it)</a:t>
            </a:r>
          </a:p>
          <a:p>
            <a:pPr marL="698500" lvl="0" indent="-292100" rtl="0">
              <a:lnSpc>
                <a:spcPct val="160000"/>
              </a:lnSpc>
              <a:spcBef>
                <a:spcPts val="900"/>
              </a:spcBef>
              <a:buClr>
                <a:srgbClr val="464646"/>
              </a:buClr>
              <a:buSzPct val="100000"/>
              <a:buAutoNum type="arabicPeriod"/>
            </a:pPr>
            <a:r>
              <a:rPr lang="en-US" sz="1000">
                <a:solidFill>
                  <a:srgbClr val="464646"/>
                </a:solidFill>
              </a:rPr>
              <a:t>Against Internet traffic that appears to be from a legitimate source (because firewall is designed to allow traffic from a legitimate source, e.g., another  trusted network).</a:t>
            </a:r>
          </a:p>
          <a:p>
            <a:pPr marL="342900" lvl="0" indent="-190500">
              <a:spcBef>
                <a:spcPts val="0"/>
              </a:spcBef>
              <a:buClr>
                <a:schemeClr val="dk1"/>
              </a:buClr>
              <a:buFont typeface="Arial"/>
              <a:buNone/>
            </a:pPr>
            <a:endParaRPr sz="1200">
              <a:solidFill>
                <a:schemeClr val="dk1"/>
              </a:solidFill>
            </a:endParaRPr>
          </a:p>
        </p:txBody>
      </p:sp>
      <p:sp>
        <p:nvSpPr>
          <p:cNvPr id="51" name="Shape 5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Shape 36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8" name="Shape 36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a:t>How should firewalls be deployed to protect a network?</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Here is a figure that illustrates a common firewall configuration that includes an additional</a:t>
            </a:r>
          </a:p>
          <a:p>
            <a:pPr lvl="0" rtl="0">
              <a:spcBef>
                <a:spcPts val="0"/>
              </a:spcBef>
              <a:buClr>
                <a:srgbClr val="000000"/>
              </a:buClr>
              <a:buSzPct val="25000"/>
              <a:buFont typeface="Arial"/>
              <a:buNone/>
            </a:pPr>
            <a:r>
              <a:rPr lang="en-US" sz="1200"/>
              <a:t>network segment between an internal and an external firewall.</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An external firewall is placed at the edge of a local or enterprise network, just</a:t>
            </a:r>
          </a:p>
          <a:p>
            <a:pPr lvl="0" rtl="0">
              <a:spcBef>
                <a:spcPts val="0"/>
              </a:spcBef>
              <a:buClr>
                <a:srgbClr val="000000"/>
              </a:buClr>
              <a:buSzPct val="25000"/>
              <a:buFont typeface="Arial"/>
              <a:buNone/>
            </a:pPr>
            <a:r>
              <a:rPr lang="en-US" sz="1200"/>
              <a:t>inside the boundary router that connects to the Internet or some wide area network</a:t>
            </a:r>
          </a:p>
          <a:p>
            <a:pPr lvl="0" rtl="0">
              <a:spcBef>
                <a:spcPts val="0"/>
              </a:spcBef>
              <a:buClr>
                <a:srgbClr val="000000"/>
              </a:buClr>
              <a:buSzPct val="25000"/>
              <a:buFont typeface="Arial"/>
              <a:buNone/>
            </a:pPr>
            <a:r>
              <a:rPr lang="en-US" sz="1200"/>
              <a:t>(WAN). One or more internal firewalls protect the bulk of the enterprise network.</a:t>
            </a:r>
          </a:p>
          <a:p>
            <a:pPr lvl="0" rtl="0">
              <a:spcBef>
                <a:spcPts val="0"/>
              </a:spcBef>
              <a:buClr>
                <a:srgbClr val="000000"/>
              </a:buClr>
              <a:buSzPct val="25000"/>
              <a:buFont typeface="Arial"/>
              <a:buNone/>
            </a:pPr>
            <a:r>
              <a:rPr lang="en-US" sz="1200"/>
              <a:t>Between these two types of firewalls are one or more networked devices in a</a:t>
            </a:r>
          </a:p>
          <a:p>
            <a:pPr lvl="0" rtl="0">
              <a:spcBef>
                <a:spcPts val="0"/>
              </a:spcBef>
              <a:buClr>
                <a:srgbClr val="000000"/>
              </a:buClr>
              <a:buSzPct val="25000"/>
              <a:buFont typeface="Arial"/>
              <a:buNone/>
            </a:pPr>
            <a:r>
              <a:rPr lang="en-US" sz="1200"/>
              <a:t>region referred to as a DMZ (demilitarized zone) network. Systems that are externally</a:t>
            </a:r>
          </a:p>
          <a:p>
            <a:pPr lvl="0" rtl="0">
              <a:spcBef>
                <a:spcPts val="0"/>
              </a:spcBef>
              <a:buClr>
                <a:srgbClr val="000000"/>
              </a:buClr>
              <a:buSzPct val="25000"/>
              <a:buFont typeface="Arial"/>
              <a:buNone/>
            </a:pPr>
            <a:r>
              <a:rPr lang="en-US" sz="1200"/>
              <a:t>accessible but need some protections are usually located on DMZ networks.</a:t>
            </a:r>
          </a:p>
          <a:p>
            <a:pPr lvl="0" rtl="0">
              <a:spcBef>
                <a:spcPts val="0"/>
              </a:spcBef>
              <a:buClr>
                <a:srgbClr val="000000"/>
              </a:buClr>
              <a:buSzPct val="25000"/>
              <a:buFont typeface="Arial"/>
              <a:buNone/>
            </a:pPr>
            <a:r>
              <a:rPr lang="en-US" sz="1200"/>
              <a:t>Typically, the systems in the DMZ require or foster external connectivity, such as a</a:t>
            </a:r>
          </a:p>
          <a:p>
            <a:pPr lvl="0" rtl="0">
              <a:spcBef>
                <a:spcPts val="0"/>
              </a:spcBef>
              <a:buClr>
                <a:srgbClr val="000000"/>
              </a:buClr>
              <a:buSzPct val="25000"/>
              <a:buFont typeface="Arial"/>
              <a:buNone/>
            </a:pPr>
            <a:r>
              <a:rPr lang="en-US" sz="1200"/>
              <a:t>corporate Web site, an e-mail server, or a DNS (domain name system) server.</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The external firewall provides a measure of access control and protection for</a:t>
            </a:r>
          </a:p>
          <a:p>
            <a:pPr lvl="0" rtl="0">
              <a:spcBef>
                <a:spcPts val="0"/>
              </a:spcBef>
              <a:buClr>
                <a:srgbClr val="000000"/>
              </a:buClr>
              <a:buSzPct val="25000"/>
              <a:buFont typeface="Arial"/>
              <a:buNone/>
            </a:pPr>
            <a:r>
              <a:rPr lang="en-US" sz="1200"/>
              <a:t>the DMZ systems consistent with their need for external connectivity. The external</a:t>
            </a:r>
          </a:p>
          <a:p>
            <a:pPr lvl="0" rtl="0">
              <a:spcBef>
                <a:spcPts val="0"/>
              </a:spcBef>
              <a:buClr>
                <a:srgbClr val="000000"/>
              </a:buClr>
              <a:buSzPct val="25000"/>
              <a:buFont typeface="Arial"/>
              <a:buNone/>
            </a:pPr>
            <a:r>
              <a:rPr lang="en-US" sz="1200"/>
              <a:t>firewall also provides a basic level of protection for the remainder of the enterprise</a:t>
            </a:r>
          </a:p>
          <a:p>
            <a:pPr lvl="0" rtl="0">
              <a:spcBef>
                <a:spcPts val="0"/>
              </a:spcBef>
              <a:buClr>
                <a:srgbClr val="000000"/>
              </a:buClr>
              <a:buSzPct val="25000"/>
              <a:buFont typeface="Arial"/>
              <a:buNone/>
            </a:pPr>
            <a:r>
              <a:rPr lang="en-US" sz="1200"/>
              <a:t>network. </a:t>
            </a:r>
          </a:p>
          <a:p>
            <a:pPr>
              <a:spcBef>
                <a:spcPts val="0"/>
              </a:spcBef>
              <a:buNone/>
            </a:pPr>
            <a:endParaRPr/>
          </a:p>
        </p:txBody>
      </p:sp>
      <p:sp>
        <p:nvSpPr>
          <p:cNvPr id="369" name="Shape 36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6" name="Shape 37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In this type of configuration, internal firewalls serve three purposes: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1. The internal firewall adds more stringent filtering capability, compared to the</a:t>
            </a:r>
          </a:p>
          <a:p>
            <a:pPr lvl="0" rtl="0">
              <a:spcBef>
                <a:spcPts val="0"/>
              </a:spcBef>
              <a:buClr>
                <a:schemeClr val="dk1"/>
              </a:buClr>
              <a:buSzPct val="25000"/>
              <a:buFont typeface="Arial"/>
              <a:buNone/>
            </a:pPr>
            <a:r>
              <a:rPr lang="en-US" sz="1200">
                <a:solidFill>
                  <a:schemeClr val="dk1"/>
                </a:solidFill>
              </a:rPr>
              <a:t>external firewall, in order to protect enterprise servers and workstations from</a:t>
            </a:r>
          </a:p>
          <a:p>
            <a:pPr lvl="0" rtl="0">
              <a:spcBef>
                <a:spcPts val="0"/>
              </a:spcBef>
              <a:buClr>
                <a:schemeClr val="dk1"/>
              </a:buClr>
              <a:buSzPct val="25000"/>
              <a:buFont typeface="Arial"/>
              <a:buNone/>
            </a:pPr>
            <a:r>
              <a:rPr lang="en-US" sz="1200">
                <a:solidFill>
                  <a:schemeClr val="dk1"/>
                </a:solidFill>
              </a:rPr>
              <a:t>external attack.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2. The internal firewall provides two-way protection with respect to the DMZ.</a:t>
            </a:r>
          </a:p>
          <a:p>
            <a:pPr lvl="0" rtl="0">
              <a:spcBef>
                <a:spcPts val="0"/>
              </a:spcBef>
              <a:buClr>
                <a:schemeClr val="dk1"/>
              </a:buClr>
              <a:buSzPct val="25000"/>
              <a:buFont typeface="Arial"/>
              <a:buNone/>
            </a:pPr>
            <a:r>
              <a:rPr lang="en-US" sz="1200">
                <a:solidFill>
                  <a:schemeClr val="dk1"/>
                </a:solidFill>
              </a:rPr>
              <a:t>First, the internal firewall protects the remainder of the network from attacks</a:t>
            </a:r>
          </a:p>
          <a:p>
            <a:pPr lvl="0" rtl="0">
              <a:spcBef>
                <a:spcPts val="0"/>
              </a:spcBef>
              <a:buClr>
                <a:schemeClr val="dk1"/>
              </a:buClr>
              <a:buSzPct val="25000"/>
              <a:buFont typeface="Arial"/>
              <a:buNone/>
            </a:pPr>
            <a:r>
              <a:rPr lang="en-US" sz="1200">
                <a:solidFill>
                  <a:schemeClr val="dk1"/>
                </a:solidFill>
              </a:rPr>
              <a:t>launched from DMZ systems. Such attacks might originate from worms, rootkits,</a:t>
            </a:r>
          </a:p>
          <a:p>
            <a:pPr lvl="0" rtl="0">
              <a:spcBef>
                <a:spcPts val="0"/>
              </a:spcBef>
              <a:buClr>
                <a:schemeClr val="dk1"/>
              </a:buClr>
              <a:buSzPct val="25000"/>
              <a:buFont typeface="Arial"/>
              <a:buNone/>
            </a:pPr>
            <a:r>
              <a:rPr lang="en-US" sz="1200">
                <a:solidFill>
                  <a:schemeClr val="dk1"/>
                </a:solidFill>
              </a:rPr>
              <a:t>bots, or other malware lodged in a DMZ system. Second, an internal firewall can</a:t>
            </a:r>
          </a:p>
          <a:p>
            <a:pPr lvl="0" rtl="0">
              <a:spcBef>
                <a:spcPts val="0"/>
              </a:spcBef>
              <a:buClr>
                <a:schemeClr val="dk1"/>
              </a:buClr>
              <a:buSzPct val="25000"/>
              <a:buFont typeface="Arial"/>
              <a:buNone/>
            </a:pPr>
            <a:r>
              <a:rPr lang="en-US" sz="1200">
                <a:solidFill>
                  <a:schemeClr val="dk1"/>
                </a:solidFill>
              </a:rPr>
              <a:t>protect the DMZ systems from attack from the internal protected network.</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3. Multiple internal firewalls can be used to protect portions of the internal</a:t>
            </a:r>
          </a:p>
          <a:p>
            <a:pPr lvl="0" rtl="0">
              <a:spcBef>
                <a:spcPts val="0"/>
              </a:spcBef>
              <a:buClr>
                <a:schemeClr val="dk1"/>
              </a:buClr>
              <a:buSzPct val="25000"/>
              <a:buFont typeface="Arial"/>
              <a:buNone/>
            </a:pPr>
            <a:r>
              <a:rPr lang="en-US" sz="1200">
                <a:solidFill>
                  <a:schemeClr val="dk1"/>
                </a:solidFill>
              </a:rPr>
              <a:t>network from each other. </a:t>
            </a:r>
          </a:p>
          <a:p>
            <a:pPr lvl="0" rtl="0">
              <a:spcBef>
                <a:spcPts val="0"/>
              </a:spcBef>
              <a:buClr>
                <a:schemeClr val="dk1"/>
              </a:buClr>
              <a:buFont typeface="Arial"/>
              <a:buNone/>
            </a:pPr>
            <a:endParaRPr sz="1200">
              <a:solidFill>
                <a:schemeClr val="dk1"/>
              </a:solidFill>
            </a:endParaRPr>
          </a:p>
          <a:p>
            <a:pPr>
              <a:spcBef>
                <a:spcPts val="0"/>
              </a:spcBef>
              <a:buNone/>
            </a:pPr>
            <a:endParaRPr/>
          </a:p>
        </p:txBody>
      </p:sp>
      <p:sp>
        <p:nvSpPr>
          <p:cNvPr id="377" name="Shape 37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41</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3" name="Shape 3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90000"/>
              </a:lnSpc>
              <a:spcBef>
                <a:spcPts val="0"/>
              </a:spcBef>
              <a:buClr>
                <a:schemeClr val="dk1"/>
              </a:buClr>
              <a:buSzPct val="25000"/>
              <a:buFont typeface="Arial"/>
              <a:buNone/>
            </a:pPr>
            <a:r>
              <a:rPr lang="en-US" sz="1200">
                <a:solidFill>
                  <a:schemeClr val="dk1"/>
                </a:solidFill>
              </a:rPr>
              <a:t>Here is a figure showing a distributed deployment scenario.</a:t>
            </a:r>
          </a:p>
          <a:p>
            <a:pPr lvl="0" rtl="0">
              <a:lnSpc>
                <a:spcPct val="90000"/>
              </a:lnSpc>
              <a:spcBef>
                <a:spcPts val="0"/>
              </a:spcBef>
              <a:buClr>
                <a:schemeClr val="dk1"/>
              </a:buClr>
              <a:buFont typeface="Arial"/>
              <a:buNone/>
            </a:pPr>
            <a:endParaRPr sz="1200">
              <a:solidFill>
                <a:schemeClr val="dk1"/>
              </a:solidFill>
            </a:endParaRPr>
          </a:p>
          <a:p>
            <a:pPr lvl="0" rtl="0">
              <a:lnSpc>
                <a:spcPct val="90000"/>
              </a:lnSpc>
              <a:spcBef>
                <a:spcPts val="0"/>
              </a:spcBef>
              <a:buClr>
                <a:schemeClr val="dk1"/>
              </a:buClr>
              <a:buSzPct val="25000"/>
              <a:buFont typeface="Arial"/>
              <a:buNone/>
            </a:pPr>
            <a:r>
              <a:rPr lang="en-US" sz="1200">
                <a:solidFill>
                  <a:schemeClr val="dk1"/>
                </a:solidFill>
              </a:rPr>
              <a:t>A distributed firewall configuration involves stand-alone firewall devices plus host-based</a:t>
            </a:r>
          </a:p>
          <a:p>
            <a:pPr lvl="0" rtl="0">
              <a:lnSpc>
                <a:spcPct val="90000"/>
              </a:lnSpc>
              <a:spcBef>
                <a:spcPts val="0"/>
              </a:spcBef>
              <a:buClr>
                <a:schemeClr val="dk1"/>
              </a:buClr>
              <a:buSzPct val="25000"/>
              <a:buFont typeface="Arial"/>
              <a:buNone/>
            </a:pPr>
            <a:r>
              <a:rPr lang="en-US" sz="1200">
                <a:solidFill>
                  <a:schemeClr val="dk1"/>
                </a:solidFill>
              </a:rPr>
              <a:t>firewalls working together under a central administrative control. This figure</a:t>
            </a:r>
          </a:p>
          <a:p>
            <a:pPr lvl="0" rtl="0">
              <a:lnSpc>
                <a:spcPct val="90000"/>
              </a:lnSpc>
              <a:spcBef>
                <a:spcPts val="0"/>
              </a:spcBef>
              <a:buClr>
                <a:schemeClr val="dk1"/>
              </a:buClr>
              <a:buSzPct val="25000"/>
              <a:buFont typeface="Arial"/>
              <a:buNone/>
            </a:pPr>
            <a:r>
              <a:rPr lang="en-US" sz="1200">
                <a:solidFill>
                  <a:schemeClr val="dk1"/>
                </a:solidFill>
              </a:rPr>
              <a:t>suggests a distributed firewall configuration. Administrators can configure host </a:t>
            </a:r>
          </a:p>
          <a:p>
            <a:pPr lvl="0" rtl="0">
              <a:lnSpc>
                <a:spcPct val="90000"/>
              </a:lnSpc>
              <a:spcBef>
                <a:spcPts val="0"/>
              </a:spcBef>
              <a:buClr>
                <a:schemeClr val="dk1"/>
              </a:buClr>
              <a:buSzPct val="25000"/>
              <a:buFont typeface="Arial"/>
              <a:buNone/>
            </a:pPr>
            <a:r>
              <a:rPr lang="en-US" sz="1200">
                <a:solidFill>
                  <a:schemeClr val="dk1"/>
                </a:solidFill>
              </a:rPr>
              <a:t>resident firewalls on hundreds of servers and workstation as well as configure</a:t>
            </a:r>
          </a:p>
          <a:p>
            <a:pPr lvl="0" rtl="0">
              <a:lnSpc>
                <a:spcPct val="90000"/>
              </a:lnSpc>
              <a:spcBef>
                <a:spcPts val="0"/>
              </a:spcBef>
              <a:buClr>
                <a:schemeClr val="dk1"/>
              </a:buClr>
              <a:buSzPct val="25000"/>
              <a:buFont typeface="Arial"/>
              <a:buNone/>
            </a:pPr>
            <a:r>
              <a:rPr lang="en-US" sz="1200">
                <a:solidFill>
                  <a:schemeClr val="dk1"/>
                </a:solidFill>
              </a:rPr>
              <a:t>personal firewalls on local and remote user systems. Tools let the network administrator</a:t>
            </a:r>
          </a:p>
          <a:p>
            <a:pPr lvl="0" rtl="0">
              <a:lnSpc>
                <a:spcPct val="90000"/>
              </a:lnSpc>
              <a:spcBef>
                <a:spcPts val="0"/>
              </a:spcBef>
              <a:buClr>
                <a:schemeClr val="dk1"/>
              </a:buClr>
              <a:buSzPct val="25000"/>
              <a:buFont typeface="Arial"/>
              <a:buNone/>
            </a:pPr>
            <a:r>
              <a:rPr lang="en-US" sz="1200">
                <a:solidFill>
                  <a:schemeClr val="dk1"/>
                </a:solidFill>
              </a:rPr>
              <a:t>set policies and monitor security across the entire network. These firewalls protect against internal attacks and provide protection tailored to specific machines and applications. Stand-alone firewalls provide global protection, including internal</a:t>
            </a:r>
          </a:p>
          <a:p>
            <a:pPr lvl="0" rtl="0">
              <a:lnSpc>
                <a:spcPct val="90000"/>
              </a:lnSpc>
              <a:spcBef>
                <a:spcPts val="0"/>
              </a:spcBef>
              <a:buClr>
                <a:schemeClr val="dk1"/>
              </a:buClr>
              <a:buSzPct val="25000"/>
              <a:buFont typeface="Arial"/>
              <a:buNone/>
            </a:pPr>
            <a:r>
              <a:rPr lang="en-US" sz="1200">
                <a:solidFill>
                  <a:schemeClr val="dk1"/>
                </a:solidFill>
              </a:rPr>
              <a:t>firewalls and an external firewall, as discussed previously.</a:t>
            </a:r>
          </a:p>
          <a:p>
            <a:pPr lvl="0" rtl="0">
              <a:lnSpc>
                <a:spcPct val="90000"/>
              </a:lnSpc>
              <a:spcBef>
                <a:spcPts val="0"/>
              </a:spcBef>
              <a:buClr>
                <a:schemeClr val="dk1"/>
              </a:buClr>
              <a:buFont typeface="Arial"/>
              <a:buNone/>
            </a:pPr>
            <a:endParaRPr sz="1200">
              <a:solidFill>
                <a:schemeClr val="dk1"/>
              </a:solidFill>
            </a:endParaRPr>
          </a:p>
          <a:p>
            <a:pPr lvl="0" rtl="0">
              <a:lnSpc>
                <a:spcPct val="90000"/>
              </a:lnSpc>
              <a:spcBef>
                <a:spcPts val="0"/>
              </a:spcBef>
              <a:buClr>
                <a:schemeClr val="dk1"/>
              </a:buClr>
              <a:buSzPct val="25000"/>
              <a:buFont typeface="Arial"/>
              <a:buNone/>
            </a:pPr>
            <a:r>
              <a:rPr lang="en-US" sz="1200">
                <a:solidFill>
                  <a:schemeClr val="dk1"/>
                </a:solidFill>
              </a:rPr>
              <a:t>With distributed firewalls, it may make sense to establish both an internal and an external DMZ. Web servers that need less protection because they have less critical information on them could be placed in an external DMZ, outside the</a:t>
            </a:r>
          </a:p>
          <a:p>
            <a:pPr lvl="0" rtl="0">
              <a:lnSpc>
                <a:spcPct val="90000"/>
              </a:lnSpc>
              <a:spcBef>
                <a:spcPts val="0"/>
              </a:spcBef>
              <a:buClr>
                <a:schemeClr val="dk1"/>
              </a:buClr>
              <a:buSzPct val="25000"/>
              <a:buFont typeface="Arial"/>
              <a:buNone/>
            </a:pPr>
            <a:r>
              <a:rPr lang="en-US" sz="1200">
                <a:solidFill>
                  <a:schemeClr val="dk1"/>
                </a:solidFill>
              </a:rPr>
              <a:t>external firewall. What protection is needed is provided by host-based firewalls on</a:t>
            </a:r>
          </a:p>
          <a:p>
            <a:pPr lvl="0" rtl="0">
              <a:lnSpc>
                <a:spcPct val="90000"/>
              </a:lnSpc>
              <a:spcBef>
                <a:spcPts val="0"/>
              </a:spcBef>
              <a:buClr>
                <a:schemeClr val="dk1"/>
              </a:buClr>
              <a:buSzPct val="25000"/>
              <a:buFont typeface="Arial"/>
              <a:buNone/>
            </a:pPr>
            <a:r>
              <a:rPr lang="en-US" sz="1200">
                <a:solidFill>
                  <a:schemeClr val="dk1"/>
                </a:solidFill>
              </a:rPr>
              <a:t>these servers.</a:t>
            </a:r>
          </a:p>
          <a:p>
            <a:pPr lvl="0" rtl="0">
              <a:lnSpc>
                <a:spcPct val="90000"/>
              </a:lnSpc>
              <a:spcBef>
                <a:spcPts val="0"/>
              </a:spcBef>
              <a:buClr>
                <a:schemeClr val="dk1"/>
              </a:buClr>
              <a:buFont typeface="Arial"/>
              <a:buNone/>
            </a:pPr>
            <a:endParaRPr sz="1200">
              <a:solidFill>
                <a:schemeClr val="dk1"/>
              </a:solidFill>
            </a:endParaRPr>
          </a:p>
          <a:p>
            <a:pPr>
              <a:spcBef>
                <a:spcPts val="0"/>
              </a:spcBef>
              <a:buNone/>
            </a:pPr>
            <a:endParaRPr/>
          </a:p>
        </p:txBody>
      </p:sp>
      <p:sp>
        <p:nvSpPr>
          <p:cNvPr id="384" name="Shape 3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42</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1" name="Shape 39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a:solidFill>
                  <a:schemeClr val="dk1"/>
                </a:solidFill>
              </a:rPr>
              <a:t>An important aspect of a distributed firewall configuration is security monitoring. Such monitoring typically includes log aggregation and analysis, firewall statistics, and fine-grained remote monitoring of individual hosts if needed.</a:t>
            </a:r>
          </a:p>
        </p:txBody>
      </p:sp>
      <p:sp>
        <p:nvSpPr>
          <p:cNvPr id="392" name="Shape 39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43</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Shape 40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01" name="Shape 40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a:t>QUIZ:</a:t>
            </a:r>
          </a:p>
          <a:p>
            <a:pPr rtl="0">
              <a:spcBef>
                <a:spcPts val="0"/>
              </a:spcBef>
              <a:buNone/>
            </a:pPr>
            <a:endParaRPr/>
          </a:p>
          <a:p>
            <a:pPr lvl="0" rtl="0">
              <a:lnSpc>
                <a:spcPct val="90000"/>
              </a:lnSpc>
              <a:spcBef>
                <a:spcPts val="0"/>
              </a:spcBef>
              <a:buClr>
                <a:schemeClr val="dk1"/>
              </a:buClr>
              <a:buSzPct val="91666"/>
              <a:buFont typeface="Arial"/>
              <a:buNone/>
            </a:pPr>
            <a:r>
              <a:rPr lang="en-US" sz="1200">
                <a:solidFill>
                  <a:schemeClr val="dk1"/>
                </a:solidFill>
              </a:rPr>
              <a:t>For this quiz I would like you to chose the most correct answer and enter the corresponding letter in the text box. </a:t>
            </a:r>
          </a:p>
          <a:p>
            <a:pPr lvl="0" rtl="0">
              <a:lnSpc>
                <a:spcPct val="90000"/>
              </a:lnSpc>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Times New Roman"/>
              <a:buNone/>
            </a:pPr>
            <a:r>
              <a:rPr lang="en-US" sz="1200">
                <a:solidFill>
                  <a:schemeClr val="dk1"/>
                </a:solidFill>
                <a:latin typeface="Times New Roman"/>
                <a:ea typeface="Times New Roman"/>
                <a:cs typeface="Times New Roman"/>
                <a:sym typeface="Times New Roman"/>
              </a:rPr>
              <a:t>A quiz on Firewall deployment in an enterprise network.</a:t>
            </a:r>
          </a:p>
          <a:p>
            <a:pPr rtl="0">
              <a:spcBef>
                <a:spcPts val="0"/>
              </a:spcBef>
              <a:buNone/>
            </a:pPr>
            <a:endParaRPr/>
          </a:p>
          <a:p>
            <a:pPr>
              <a:spcBef>
                <a:spcPts val="0"/>
              </a:spcBef>
              <a:buNone/>
            </a:pPr>
            <a:r>
              <a:rPr lang="en-US"/>
              <a:t>SOLUTION:</a:t>
            </a:r>
            <a:br>
              <a:rPr lang="en-US"/>
            </a:br>
            <a:r>
              <a:rPr lang="en-US"/>
              <a:t/>
            </a:r>
            <a:br>
              <a:rPr lang="en-US"/>
            </a:br>
            <a:r>
              <a:rPr lang="en-US"/>
              <a:t>Discuss answers</a:t>
            </a:r>
          </a:p>
        </p:txBody>
      </p:sp>
      <p:sp>
        <p:nvSpPr>
          <p:cNvPr id="402" name="Shape 40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44</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1" name="Shape 41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lnSpc>
                <a:spcPct val="90000"/>
              </a:lnSpc>
              <a:spcBef>
                <a:spcPts val="0"/>
              </a:spcBef>
              <a:buClr>
                <a:schemeClr val="dk1"/>
              </a:buClr>
              <a:buSzPct val="78571"/>
              <a:buFont typeface="Arial"/>
              <a:buNone/>
            </a:pPr>
            <a:r>
              <a:rPr lang="en-US"/>
              <a:t>QUIZ:</a:t>
            </a:r>
            <a:br>
              <a:rPr lang="en-US"/>
            </a:br>
            <a:r>
              <a:rPr lang="en-US"/>
              <a:t/>
            </a:r>
            <a:br>
              <a:rPr lang="en-US"/>
            </a:br>
            <a:r>
              <a:rPr lang="en-US" sz="1200">
                <a:solidFill>
                  <a:schemeClr val="dk1"/>
                </a:solidFill>
              </a:rPr>
              <a:t>For this quiz I would like you to chose the most correct answer and enter the corresponding letter in the text box. </a:t>
            </a:r>
          </a:p>
          <a:p>
            <a:pPr lvl="0" rtl="0">
              <a:lnSpc>
                <a:spcPct val="90000"/>
              </a:lnSpc>
              <a:spcBef>
                <a:spcPts val="0"/>
              </a:spcBef>
              <a:buClr>
                <a:schemeClr val="dk1"/>
              </a:buClr>
              <a:buFont typeface="Arial"/>
              <a:buNone/>
            </a:pPr>
            <a:endParaRPr sz="1200">
              <a:solidFill>
                <a:schemeClr val="dk1"/>
              </a:solidFill>
            </a:endParaRPr>
          </a:p>
          <a:p>
            <a:pPr lvl="0" rtl="0">
              <a:spcBef>
                <a:spcPts val="0"/>
              </a:spcBef>
              <a:buNone/>
            </a:pPr>
            <a:r>
              <a:rPr lang="en-US" sz="1200">
                <a:solidFill>
                  <a:schemeClr val="dk1"/>
                </a:solidFill>
                <a:latin typeface="Times New Roman"/>
                <a:ea typeface="Times New Roman"/>
                <a:cs typeface="Times New Roman"/>
                <a:sym typeface="Times New Roman"/>
              </a:rPr>
              <a:t>A quiz on Firewall deployment in an enterprise network.</a:t>
            </a:r>
          </a:p>
          <a:p>
            <a:pPr lvl="0" rtl="0">
              <a:spcBef>
                <a:spcPts val="0"/>
              </a:spcBef>
              <a:buNone/>
            </a:pPr>
            <a:endParaRPr sz="1200">
              <a:solidFill>
                <a:schemeClr val="dk1"/>
              </a:solidFill>
              <a:latin typeface="Times New Roman"/>
              <a:ea typeface="Times New Roman"/>
              <a:cs typeface="Times New Roman"/>
              <a:sym typeface="Times New Roman"/>
            </a:endParaRPr>
          </a:p>
          <a:p>
            <a:pPr lvl="0" rtl="0">
              <a:spcBef>
                <a:spcPts val="0"/>
              </a:spcBef>
              <a:buNone/>
            </a:pPr>
            <a:r>
              <a:rPr lang="en-US" sz="1200">
                <a:solidFill>
                  <a:schemeClr val="dk1"/>
                </a:solidFill>
                <a:latin typeface="Times New Roman"/>
                <a:ea typeface="Times New Roman"/>
                <a:cs typeface="Times New Roman"/>
                <a:sym typeface="Times New Roman"/>
              </a:rPr>
              <a:t>SOLUTION:</a:t>
            </a:r>
          </a:p>
          <a:p>
            <a:pPr lvl="0" rtl="0">
              <a:spcBef>
                <a:spcPts val="0"/>
              </a:spcBef>
              <a:buNone/>
            </a:pPr>
            <a:endParaRPr sz="1200">
              <a:solidFill>
                <a:schemeClr val="dk1"/>
              </a:solidFill>
              <a:latin typeface="Times New Roman"/>
              <a:ea typeface="Times New Roman"/>
              <a:cs typeface="Times New Roman"/>
              <a:sym typeface="Times New Roman"/>
            </a:endParaRPr>
          </a:p>
          <a:p>
            <a:pPr lvl="0">
              <a:spcBef>
                <a:spcPts val="0"/>
              </a:spcBef>
              <a:buClr>
                <a:schemeClr val="dk1"/>
              </a:buClr>
              <a:buSzPct val="25000"/>
              <a:buFont typeface="Times New Roman"/>
              <a:buNone/>
            </a:pPr>
            <a:r>
              <a:rPr lang="en-US" sz="1200">
                <a:solidFill>
                  <a:schemeClr val="dk1"/>
                </a:solidFill>
                <a:latin typeface="Times New Roman"/>
                <a:ea typeface="Times New Roman"/>
                <a:cs typeface="Times New Roman"/>
                <a:sym typeface="Times New Roman"/>
              </a:rPr>
              <a:t>Discuss answers</a:t>
            </a:r>
          </a:p>
        </p:txBody>
      </p:sp>
      <p:sp>
        <p:nvSpPr>
          <p:cNvPr id="412" name="Shape 41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45</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Shape 41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0" name="Shape 42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sz="1200"/>
              <a:t>FIRST LAYER: </a:t>
            </a:r>
          </a:p>
          <a:p>
            <a:pPr lvl="0" rtl="0">
              <a:spcBef>
                <a:spcPts val="0"/>
              </a:spcBef>
              <a:buNone/>
            </a:pPr>
            <a:endParaRPr sz="1200"/>
          </a:p>
          <a:p>
            <a:pPr lvl="0" rtl="0">
              <a:spcBef>
                <a:spcPts val="0"/>
              </a:spcBef>
              <a:buClr>
                <a:srgbClr val="000000"/>
              </a:buClr>
              <a:buSzPct val="25000"/>
              <a:buFont typeface="Arial"/>
              <a:buNone/>
            </a:pPr>
            <a:r>
              <a:rPr lang="en-US" sz="1200"/>
              <a:t>We can now summarize a spectrum of firewall locations and topologies. </a:t>
            </a:r>
          </a:p>
          <a:p>
            <a:pPr lvl="0" rtl="0">
              <a:spcBef>
                <a:spcPts val="0"/>
              </a:spcBef>
              <a:buClr>
                <a:srgbClr val="000000"/>
              </a:buClr>
              <a:buSzPct val="25000"/>
              <a:buFont typeface="Arial"/>
              <a:buNone/>
            </a:pPr>
            <a:r>
              <a:rPr lang="en-US" sz="1200"/>
              <a:t>The following alternatives can be identified:</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 Host-resident firewall: This category includes personal firewall software and</a:t>
            </a:r>
          </a:p>
          <a:p>
            <a:pPr lvl="0" rtl="0">
              <a:spcBef>
                <a:spcPts val="0"/>
              </a:spcBef>
              <a:buClr>
                <a:srgbClr val="000000"/>
              </a:buClr>
              <a:buSzPct val="25000"/>
              <a:buFont typeface="Arial"/>
              <a:buNone/>
            </a:pPr>
            <a:r>
              <a:rPr lang="en-US" sz="1200"/>
              <a:t>firewall software on servers. Such firewalls can be used alone or as part of an</a:t>
            </a:r>
          </a:p>
          <a:p>
            <a:pPr lvl="0" rtl="0">
              <a:spcBef>
                <a:spcPts val="0"/>
              </a:spcBef>
              <a:buClr>
                <a:srgbClr val="000000"/>
              </a:buClr>
              <a:buSzPct val="25000"/>
              <a:buFont typeface="Arial"/>
              <a:buNone/>
            </a:pPr>
            <a:r>
              <a:rPr lang="en-US" sz="1200"/>
              <a:t>in-depth firewall deployment.</a:t>
            </a:r>
          </a:p>
          <a:p>
            <a:pPr lvl="0" rtl="0">
              <a:spcBef>
                <a:spcPts val="0"/>
              </a:spcBef>
              <a:buClr>
                <a:srgbClr val="000000"/>
              </a:buClr>
              <a:buFont typeface="Arial"/>
              <a:buNone/>
            </a:pPr>
            <a:endParaRPr sz="1200"/>
          </a:p>
          <a:p>
            <a:pPr lvl="0" rtl="0">
              <a:spcBef>
                <a:spcPts val="0"/>
              </a:spcBef>
              <a:buClr>
                <a:srgbClr val="000000"/>
              </a:buClr>
              <a:buFont typeface="Arial"/>
              <a:buNone/>
            </a:pPr>
            <a:endParaRPr sz="1200"/>
          </a:p>
          <a:p>
            <a:pPr rtl="0">
              <a:lnSpc>
                <a:spcPct val="90000"/>
              </a:lnSpc>
              <a:spcBef>
                <a:spcPts val="0"/>
              </a:spcBef>
              <a:buNone/>
            </a:pPr>
            <a:r>
              <a:rPr lang="en-US" sz="1200"/>
              <a:t>NEXT LAYER:</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 Screening router: A single router between internal and external networks with</a:t>
            </a:r>
          </a:p>
          <a:p>
            <a:pPr lvl="0" rtl="0">
              <a:spcBef>
                <a:spcPts val="0"/>
              </a:spcBef>
              <a:buClr>
                <a:srgbClr val="000000"/>
              </a:buClr>
              <a:buSzPct val="25000"/>
              <a:buFont typeface="Arial"/>
              <a:buNone/>
            </a:pPr>
            <a:r>
              <a:rPr lang="en-US" sz="1200"/>
              <a:t>stateless or full packet filtering. This arrangement is typical for small office/</a:t>
            </a:r>
          </a:p>
          <a:p>
            <a:pPr lvl="0" rtl="0">
              <a:spcBef>
                <a:spcPts val="0"/>
              </a:spcBef>
              <a:buClr>
                <a:srgbClr val="000000"/>
              </a:buClr>
              <a:buSzPct val="25000"/>
              <a:buFont typeface="Arial"/>
              <a:buNone/>
            </a:pPr>
            <a:r>
              <a:rPr lang="en-US" sz="1200"/>
              <a:t>home office (SOHO) applications.</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solidFill>
                  <a:schemeClr val="dk1"/>
                </a:solidFill>
              </a:rPr>
              <a:t>NEXT LAYER:</a:t>
            </a:r>
          </a:p>
          <a:p>
            <a:pPr rtl="0">
              <a:lnSpc>
                <a:spcPct val="90000"/>
              </a:lnSpc>
              <a:spcBef>
                <a:spcPts val="0"/>
              </a:spcBef>
              <a:buNone/>
            </a:pPr>
            <a:endParaRPr sz="1200"/>
          </a:p>
          <a:p>
            <a:pPr lvl="0" rtl="0">
              <a:spcBef>
                <a:spcPts val="0"/>
              </a:spcBef>
              <a:buClr>
                <a:srgbClr val="000000"/>
              </a:buClr>
              <a:buSzPct val="25000"/>
              <a:buFont typeface="Arial"/>
              <a:buNone/>
            </a:pPr>
            <a:r>
              <a:rPr lang="en-US" sz="1200"/>
              <a:t>Single bastion inline: A single firewall device between an internal and external</a:t>
            </a:r>
          </a:p>
          <a:p>
            <a:pPr lvl="0" rtl="0">
              <a:spcBef>
                <a:spcPts val="0"/>
              </a:spcBef>
              <a:buClr>
                <a:srgbClr val="000000"/>
              </a:buClr>
              <a:buSzPct val="25000"/>
              <a:buFont typeface="Arial"/>
              <a:buNone/>
            </a:pPr>
            <a:r>
              <a:rPr lang="en-US" sz="1200"/>
              <a:t>router . The firewall may implement stateful filters and/</a:t>
            </a:r>
          </a:p>
          <a:p>
            <a:pPr lvl="0" rtl="0">
              <a:spcBef>
                <a:spcPts val="0"/>
              </a:spcBef>
              <a:buClr>
                <a:srgbClr val="000000"/>
              </a:buClr>
              <a:buSzPct val="25000"/>
              <a:buFont typeface="Arial"/>
              <a:buNone/>
            </a:pPr>
            <a:r>
              <a:rPr lang="en-US" sz="1200"/>
              <a:t>or application proxies. This is the typical firewall appliance configuration for</a:t>
            </a:r>
          </a:p>
          <a:p>
            <a:pPr lvl="0" rtl="0">
              <a:spcBef>
                <a:spcPts val="0"/>
              </a:spcBef>
              <a:buClr>
                <a:srgbClr val="000000"/>
              </a:buClr>
              <a:buSzPct val="25000"/>
              <a:buFont typeface="Arial"/>
              <a:buNone/>
            </a:pPr>
            <a:r>
              <a:rPr lang="en-US" sz="1200"/>
              <a:t>small to medium-sized organizations.</a:t>
            </a:r>
          </a:p>
          <a:p>
            <a:pPr lvl="0" rtl="0">
              <a:spcBef>
                <a:spcPts val="0"/>
              </a:spcBef>
              <a:buNone/>
            </a:pPr>
            <a:endParaRPr sz="1200"/>
          </a:p>
          <a:p>
            <a:pPr lvl="0" rtl="0">
              <a:spcBef>
                <a:spcPts val="0"/>
              </a:spcBef>
              <a:buClr>
                <a:srgbClr val="000000"/>
              </a:buClr>
              <a:buSzPct val="25000"/>
              <a:buFont typeface="Arial"/>
              <a:buNone/>
            </a:pPr>
            <a:r>
              <a:rPr lang="en-US" sz="1200">
                <a:solidFill>
                  <a:schemeClr val="dk1"/>
                </a:solidFill>
              </a:rPr>
              <a:t>NEXT LAYER:</a:t>
            </a:r>
          </a:p>
          <a:p>
            <a:pPr rtl="0">
              <a:lnSpc>
                <a:spcPct val="90000"/>
              </a:lnSpc>
              <a:spcBef>
                <a:spcPts val="0"/>
              </a:spcBef>
              <a:buNone/>
            </a:pPr>
            <a:endParaRPr sz="1200"/>
          </a:p>
          <a:p>
            <a:pPr lvl="0" rtl="0">
              <a:spcBef>
                <a:spcPts val="0"/>
              </a:spcBef>
              <a:buClr>
                <a:srgbClr val="000000"/>
              </a:buClr>
              <a:buSzPct val="25000"/>
              <a:buFont typeface="Arial"/>
              <a:buNone/>
            </a:pPr>
            <a:r>
              <a:rPr lang="en-US" sz="1200"/>
              <a:t>Single bastion T: Similar to single bastion inline but has a third network interface</a:t>
            </a:r>
          </a:p>
          <a:p>
            <a:pPr lvl="0" rtl="0">
              <a:spcBef>
                <a:spcPts val="0"/>
              </a:spcBef>
              <a:buClr>
                <a:srgbClr val="000000"/>
              </a:buClr>
              <a:buSzPct val="25000"/>
              <a:buFont typeface="Arial"/>
              <a:buNone/>
            </a:pPr>
            <a:r>
              <a:rPr lang="en-US" sz="1200"/>
              <a:t>on bastion to a DMZ where externally visible servers are placed. Again,</a:t>
            </a:r>
          </a:p>
          <a:p>
            <a:pPr lvl="0" rtl="0">
              <a:spcBef>
                <a:spcPts val="0"/>
              </a:spcBef>
              <a:buNone/>
            </a:pPr>
            <a:r>
              <a:rPr lang="en-US" sz="1200"/>
              <a:t>this is a common appliance configuration for medium to large organizations.</a:t>
            </a:r>
          </a:p>
          <a:p>
            <a:pPr lvl="0" rtl="0">
              <a:spcBef>
                <a:spcPts val="0"/>
              </a:spcBef>
              <a:buNone/>
            </a:pPr>
            <a:endParaRPr sz="1200"/>
          </a:p>
          <a:p>
            <a:pPr lvl="0" rtl="0">
              <a:spcBef>
                <a:spcPts val="0"/>
              </a:spcBef>
              <a:buNone/>
            </a:pPr>
            <a:r>
              <a:rPr lang="en-US" sz="1200">
                <a:solidFill>
                  <a:schemeClr val="dk1"/>
                </a:solidFill>
              </a:rPr>
              <a:t>NEXT LAYER:</a:t>
            </a:r>
          </a:p>
          <a:p>
            <a:pPr lvl="0" rtl="0">
              <a:spcBef>
                <a:spcPts val="0"/>
              </a:spcBef>
              <a:buClr>
                <a:srgbClr val="000000"/>
              </a:buClr>
              <a:buFont typeface="Arial"/>
              <a:buNone/>
            </a:pPr>
            <a:endParaRPr sz="1200">
              <a:solidFill>
                <a:schemeClr val="dk1"/>
              </a:solidFill>
            </a:endParaRPr>
          </a:p>
          <a:p>
            <a:pPr lvl="0" rtl="0">
              <a:spcBef>
                <a:spcPts val="0"/>
              </a:spcBef>
              <a:buClr>
                <a:srgbClr val="000000"/>
              </a:buClr>
              <a:buSzPct val="25000"/>
              <a:buFont typeface="Arial"/>
              <a:buNone/>
            </a:pPr>
            <a:r>
              <a:rPr lang="en-US" sz="1200"/>
              <a:t>Double bastion inline: where the</a:t>
            </a:r>
          </a:p>
          <a:p>
            <a:pPr lvl="0" rtl="0">
              <a:spcBef>
                <a:spcPts val="0"/>
              </a:spcBef>
              <a:buClr>
                <a:srgbClr val="000000"/>
              </a:buClr>
              <a:buSzPct val="25000"/>
              <a:buFont typeface="Arial"/>
              <a:buNone/>
            </a:pPr>
            <a:r>
              <a:rPr lang="en-US" sz="1200"/>
              <a:t>DMZ is sandwiched between bastion firewalls. This configuration is common</a:t>
            </a:r>
          </a:p>
          <a:p>
            <a:pPr lvl="0" rtl="0">
              <a:spcBef>
                <a:spcPts val="0"/>
              </a:spcBef>
              <a:buClr>
                <a:srgbClr val="000000"/>
              </a:buClr>
              <a:buSzPct val="25000"/>
              <a:buFont typeface="Arial"/>
              <a:buNone/>
            </a:pPr>
            <a:r>
              <a:rPr lang="en-US" sz="1200"/>
              <a:t>for large businesses and government organizations.</a:t>
            </a:r>
          </a:p>
          <a:p>
            <a:pPr lvl="0" rtl="0">
              <a:spcBef>
                <a:spcPts val="0"/>
              </a:spcBef>
              <a:buNone/>
            </a:pPr>
            <a:endParaRPr sz="1200"/>
          </a:p>
          <a:p>
            <a:pPr lvl="0" rtl="0">
              <a:spcBef>
                <a:spcPts val="0"/>
              </a:spcBef>
              <a:buNone/>
            </a:pPr>
            <a:r>
              <a:rPr lang="en-US" sz="1200">
                <a:solidFill>
                  <a:schemeClr val="dk1"/>
                </a:solidFill>
              </a:rPr>
              <a:t>NEXT LAYER:</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 Double bastion T: The DMZ is on</a:t>
            </a:r>
          </a:p>
          <a:p>
            <a:pPr lvl="0" rtl="0">
              <a:spcBef>
                <a:spcPts val="0"/>
              </a:spcBef>
              <a:buClr>
                <a:srgbClr val="000000"/>
              </a:buClr>
              <a:buSzPct val="25000"/>
              <a:buFont typeface="Arial"/>
              <a:buNone/>
            </a:pPr>
            <a:r>
              <a:rPr lang="en-US" sz="1200"/>
              <a:t>a separate network interface on the bastion firewall. This configuration is</a:t>
            </a:r>
          </a:p>
          <a:p>
            <a:pPr lvl="0" rtl="0">
              <a:spcBef>
                <a:spcPts val="0"/>
              </a:spcBef>
              <a:buClr>
                <a:srgbClr val="000000"/>
              </a:buClr>
              <a:buSzPct val="25000"/>
              <a:buFont typeface="Arial"/>
              <a:buNone/>
            </a:pPr>
            <a:r>
              <a:rPr lang="en-US" sz="1200"/>
              <a:t>also common for large businesses and government organizations and may</a:t>
            </a:r>
          </a:p>
          <a:p>
            <a:pPr lvl="0" rtl="0">
              <a:spcBef>
                <a:spcPts val="0"/>
              </a:spcBef>
              <a:buClr>
                <a:srgbClr val="000000"/>
              </a:buClr>
              <a:buSzPct val="25000"/>
              <a:buFont typeface="Arial"/>
              <a:buNone/>
            </a:pPr>
            <a:r>
              <a:rPr lang="en-US" sz="1200"/>
              <a:t>be required. </a:t>
            </a:r>
          </a:p>
          <a:p>
            <a:pPr lvl="0" rtl="0">
              <a:spcBef>
                <a:spcPts val="0"/>
              </a:spcBef>
              <a:buNone/>
            </a:pPr>
            <a:endParaRPr sz="1200"/>
          </a:p>
          <a:p>
            <a:pPr lvl="0" rtl="0">
              <a:spcBef>
                <a:spcPts val="0"/>
              </a:spcBef>
              <a:buNone/>
            </a:pPr>
            <a:r>
              <a:rPr lang="en-US" sz="1200">
                <a:solidFill>
                  <a:schemeClr val="dk1"/>
                </a:solidFill>
              </a:rPr>
              <a:t>NEXT LAYER:</a:t>
            </a:r>
          </a:p>
          <a:p>
            <a:pPr lvl="0" rtl="0">
              <a:spcBef>
                <a:spcPts val="0"/>
              </a:spcBef>
              <a:buClr>
                <a:srgbClr val="000000"/>
              </a:buClr>
              <a:buFont typeface="Arial"/>
              <a:buNone/>
            </a:pPr>
            <a:endParaRPr sz="1200"/>
          </a:p>
          <a:p>
            <a:pPr lvl="0" rtl="0">
              <a:spcBef>
                <a:spcPts val="0"/>
              </a:spcBef>
              <a:buClr>
                <a:srgbClr val="000000"/>
              </a:buClr>
              <a:buSzPct val="25000"/>
              <a:buFont typeface="Arial"/>
              <a:buNone/>
            </a:pPr>
            <a:r>
              <a:rPr lang="en-US" sz="1200"/>
              <a:t>• Distributed firewall configuration: This configuration</a:t>
            </a:r>
          </a:p>
          <a:p>
            <a:pPr lvl="0" rtl="0">
              <a:spcBef>
                <a:spcPts val="0"/>
              </a:spcBef>
              <a:buNone/>
            </a:pPr>
            <a:r>
              <a:rPr lang="en-US" sz="1200"/>
              <a:t>is used by some large businesses and government organizations.</a:t>
            </a:r>
          </a:p>
        </p:txBody>
      </p:sp>
      <p:sp>
        <p:nvSpPr>
          <p:cNvPr id="421" name="Shape 42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46</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Shape 42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0" name="Shape 43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Clr>
                <a:schemeClr val="dk1"/>
              </a:buClr>
              <a:buSzPct val="91666"/>
              <a:buFont typeface="Arial"/>
              <a:buNone/>
            </a:pPr>
            <a:r>
              <a:rPr lang="en-US" sz="1200">
                <a:solidFill>
                  <a:schemeClr val="dk1"/>
                </a:solidFill>
              </a:rPr>
              <a:t>Firewalls prevents attacks by way of traffic filtering. Default policy is deny, that is, unless explicitly allowed, traffic is filtered, or, disallowed.</a:t>
            </a:r>
          </a:p>
          <a:p>
            <a:pPr lvl="0" rtl="0">
              <a:spcBef>
                <a:spcPts val="0"/>
              </a:spcBef>
              <a:spcAft>
                <a:spcPts val="1200"/>
              </a:spcAft>
              <a:buClr>
                <a:schemeClr val="dk1"/>
              </a:buClr>
              <a:buSzPct val="91666"/>
              <a:buFont typeface="Arial"/>
              <a:buNone/>
            </a:pPr>
            <a:r>
              <a:rPr lang="en-US" sz="1200">
                <a:solidFill>
                  <a:schemeClr val="dk1"/>
                </a:solidFill>
              </a:rPr>
              <a:t>There are several types traffic filtering techniques that firewalls can use: packet filtering, session filtering, and application gateway.</a:t>
            </a:r>
          </a:p>
          <a:p>
            <a:pPr lvl="0" rtl="0">
              <a:spcBef>
                <a:spcPts val="0"/>
              </a:spcBef>
              <a:spcAft>
                <a:spcPts val="1200"/>
              </a:spcAft>
              <a:buClr>
                <a:schemeClr val="dk1"/>
              </a:buClr>
              <a:buSzPct val="91666"/>
              <a:buFont typeface="Arial"/>
              <a:buNone/>
            </a:pPr>
            <a:r>
              <a:rPr lang="en-US" sz="1200">
                <a:solidFill>
                  <a:schemeClr val="dk1"/>
                </a:solidFill>
              </a:rPr>
              <a:t>Firewalls can be deployed at network perimeter, end-hosts, servers, and can be used to create a DMZ.</a:t>
            </a:r>
          </a:p>
          <a:p>
            <a:pPr lvl="0" rtl="0">
              <a:spcBef>
                <a:spcPts val="0"/>
              </a:spcBef>
              <a:spcAft>
                <a:spcPts val="1200"/>
              </a:spcAft>
              <a:buClr>
                <a:schemeClr val="dk1"/>
              </a:buClr>
              <a:buFont typeface="Arial"/>
              <a:buNone/>
            </a:pPr>
            <a:endParaRPr sz="1200">
              <a:solidFill>
                <a:schemeClr val="dk1"/>
              </a:solidFill>
            </a:endParaRPr>
          </a:p>
          <a:p>
            <a:pPr lvl="0" rtl="0">
              <a:spcBef>
                <a:spcPts val="0"/>
              </a:spcBef>
              <a:spcAft>
                <a:spcPts val="1200"/>
              </a:spcAft>
              <a:buClr>
                <a:schemeClr val="dk1"/>
              </a:buClr>
              <a:buFont typeface="Arial"/>
              <a:buNone/>
            </a:pPr>
            <a:endParaRPr sz="1200">
              <a:solidFill>
                <a:schemeClr val="dk1"/>
              </a:solidFill>
            </a:endParaRPr>
          </a:p>
          <a:p>
            <a:pPr lvl="0" rtl="0">
              <a:spcBef>
                <a:spcPts val="0"/>
              </a:spcBef>
              <a:spcAft>
                <a:spcPts val="1200"/>
              </a:spcAft>
              <a:buClr>
                <a:schemeClr val="dk1"/>
              </a:buClr>
              <a:buFont typeface="Arial"/>
              <a:buNone/>
            </a:pPr>
            <a:endParaRPr sz="1200">
              <a:solidFill>
                <a:schemeClr val="dk1"/>
              </a:solidFill>
            </a:endParaRPr>
          </a:p>
          <a:p>
            <a:pPr lvl="0" rtl="0">
              <a:spcBef>
                <a:spcPts val="0"/>
              </a:spcBef>
              <a:buClr>
                <a:schemeClr val="dk1"/>
              </a:buClr>
              <a:buFont typeface="Arial"/>
              <a:buNone/>
            </a:pPr>
            <a:endParaRPr sz="1200">
              <a:solidFill>
                <a:schemeClr val="dk1"/>
              </a:solidFill>
            </a:endParaRPr>
          </a:p>
          <a:p>
            <a:pPr lvl="0" rtl="0">
              <a:spcBef>
                <a:spcPts val="0"/>
              </a:spcBef>
              <a:buClr>
                <a:schemeClr val="dk1"/>
              </a:buClr>
              <a:buFont typeface="Arial"/>
              <a:buNone/>
            </a:pPr>
            <a:endParaRPr sz="1200">
              <a:solidFill>
                <a:schemeClr val="dk1"/>
              </a:solidFill>
            </a:endParaRPr>
          </a:p>
        </p:txBody>
      </p:sp>
      <p:sp>
        <p:nvSpPr>
          <p:cNvPr id="431" name="Shape 43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47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All attacks can be considered the result of violation of security policies.</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Therefore, to prevent attacks, we need to enforce security policies.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At the high level, a security policy specifies what is allowed and whatever is not specified is by default not allowed. What is allowed means what is good or acceptable to the organization. Obviously, policy is organization-specific. We will come back to this point.</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In terms of enforcement, the firewall is the gate that all traffic must pass through, in both directions: inbound and outbound.</a:t>
            </a:r>
          </a:p>
          <a:p>
            <a:pPr marL="342900" lvl="0" indent="-190500" rtl="0">
              <a:spcBef>
                <a:spcPts val="0"/>
              </a:spcBef>
              <a:buClr>
                <a:schemeClr val="dk1"/>
              </a:buClr>
              <a:buFont typeface="Arial"/>
              <a:buNone/>
            </a:pPr>
            <a:endParaRPr sz="1200">
              <a:solidFill>
                <a:schemeClr val="dk1"/>
              </a:solidFill>
            </a:endParaRPr>
          </a:p>
          <a:p>
            <a:pPr marL="342900" lvl="0" indent="-190500">
              <a:spcBef>
                <a:spcPts val="0"/>
              </a:spcBef>
              <a:buClr>
                <a:schemeClr val="dk1"/>
              </a:buClr>
              <a:buSzPct val="25000"/>
              <a:buFont typeface="Arial"/>
              <a:buNone/>
            </a:pPr>
            <a:r>
              <a:rPr lang="en-US" sz="1200">
                <a:solidFill>
                  <a:schemeClr val="dk1"/>
                </a:solidFill>
              </a:rPr>
              <a:t>In addition, the firewall must be dependable, for example, it cannot be crashed or disabled by an attack.</a:t>
            </a:r>
          </a:p>
        </p:txBody>
      </p:sp>
      <p:sp>
        <p:nvSpPr>
          <p:cNvPr id="59" name="Shape 5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 name="Shape 6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 A critical component in the planning and implementation of a firewall is specifying a suitable access policy.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What does the policy say? An access policy lists the types of traffic authorized to pass through the firewall, including address ranges, protocols, applications and content types. </a:t>
            </a:r>
          </a:p>
          <a:p>
            <a:pPr>
              <a:spcBef>
                <a:spcPts val="0"/>
              </a:spcBef>
              <a:buNone/>
            </a:pPr>
            <a:endParaRPr/>
          </a:p>
        </p:txBody>
      </p:sp>
      <p:sp>
        <p:nvSpPr>
          <p:cNvPr id="67" name="Shape 6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342900" lvl="0" indent="-190500" rtl="0">
              <a:spcBef>
                <a:spcPts val="0"/>
              </a:spcBef>
              <a:buClr>
                <a:schemeClr val="dk1"/>
              </a:buClr>
              <a:buSzPct val="25000"/>
              <a:buFont typeface="Arial"/>
              <a:buNone/>
            </a:pPr>
            <a:r>
              <a:rPr lang="en-US" sz="1200">
                <a:solidFill>
                  <a:schemeClr val="dk1"/>
                </a:solidFill>
              </a:rPr>
              <a:t>How do we decide on the policies?</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A policy  should be developed from the organization’s information security risk assessment and policy; these topics are discussed in other lectures. </a:t>
            </a:r>
          </a:p>
          <a:p>
            <a:pPr marL="342900" lvl="0" indent="-190500" rtl="0">
              <a:spcBef>
                <a:spcPts val="0"/>
              </a:spcBef>
              <a:buClr>
                <a:schemeClr val="dk1"/>
              </a:buClr>
              <a:buFont typeface="Arial"/>
              <a:buNone/>
            </a:pPr>
            <a:endParaRPr sz="1200">
              <a:solidFill>
                <a:schemeClr val="dk1"/>
              </a:solidFill>
            </a:endParaRPr>
          </a:p>
          <a:p>
            <a:pPr marL="342900" lvl="0" indent="-190500" rtl="0">
              <a:spcBef>
                <a:spcPts val="0"/>
              </a:spcBef>
              <a:buClr>
                <a:schemeClr val="dk1"/>
              </a:buClr>
              <a:buSzPct val="25000"/>
              <a:buFont typeface="Arial"/>
              <a:buNone/>
            </a:pPr>
            <a:r>
              <a:rPr lang="en-US" sz="1200">
                <a:solidFill>
                  <a:schemeClr val="dk1"/>
                </a:solidFill>
              </a:rPr>
              <a:t>This policy should be developed from a broad specification of which traffic types the organization needs to support. It can then be implemented within an appropriate firewall topology.</a:t>
            </a:r>
          </a:p>
          <a:p>
            <a:pPr>
              <a:spcBef>
                <a:spcPts val="0"/>
              </a:spcBef>
              <a:buNone/>
            </a:pPr>
            <a:endParaRPr/>
          </a:p>
        </p:txBody>
      </p:sp>
      <p:sp>
        <p:nvSpPr>
          <p:cNvPr id="76" name="Shape 7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3" name="Shape 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lvl="0" indent="0" rtl="0">
              <a:spcBef>
                <a:spcPts val="0"/>
              </a:spcBef>
              <a:buClr>
                <a:schemeClr val="dk1"/>
              </a:buClr>
              <a:buSzPct val="25000"/>
              <a:buFont typeface="Arial"/>
              <a:buNone/>
            </a:pPr>
            <a:r>
              <a:rPr lang="en-US" sz="1200">
                <a:solidFill>
                  <a:schemeClr val="dk1"/>
                </a:solidFill>
              </a:rPr>
              <a:t>Firewalls have limitations.</a:t>
            </a:r>
          </a:p>
          <a:p>
            <a:pPr rtl="0">
              <a:spcBef>
                <a:spcPts val="0"/>
              </a:spcBef>
              <a:buNone/>
            </a:pPr>
            <a:endParaRPr/>
          </a:p>
          <a:p>
            <a:pPr rtl="0">
              <a:spcBef>
                <a:spcPts val="0"/>
              </a:spcBef>
              <a:buNone/>
            </a:pPr>
            <a:r>
              <a:rPr lang="en-US"/>
              <a:t>If traffic is not passed through a firewall, the firewall cannot examine such traffic and provide protection.</a:t>
            </a:r>
          </a:p>
          <a:p>
            <a:pPr rtl="0">
              <a:spcBef>
                <a:spcPts val="0"/>
              </a:spcBef>
              <a:buNone/>
            </a:pPr>
            <a:endParaRPr/>
          </a:p>
          <a:p>
            <a:pPr>
              <a:spcBef>
                <a:spcPts val="0"/>
              </a:spcBef>
              <a:buNone/>
            </a:pPr>
            <a:r>
              <a:rPr lang="en-US"/>
              <a:t>If the firewall is misconfigured, then even for traffic that passes through, the firewall cannot examine it correctly.</a:t>
            </a:r>
          </a:p>
        </p:txBody>
      </p:sp>
      <p:sp>
        <p:nvSpPr>
          <p:cNvPr id="84" name="Shape 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1" name="Shape 9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rtl="0">
              <a:spcBef>
                <a:spcPts val="0"/>
              </a:spcBef>
              <a:buNone/>
            </a:pPr>
            <a:r>
              <a:rPr lang="en-US" sz="1200">
                <a:solidFill>
                  <a:schemeClr val="dk1"/>
                </a:solidFill>
              </a:rPr>
              <a:t>Firewalls also provide additional features.</a:t>
            </a:r>
          </a:p>
          <a:p>
            <a:pPr rtl="0">
              <a:spcBef>
                <a:spcPts val="0"/>
              </a:spcBef>
              <a:buNone/>
            </a:pPr>
            <a:endParaRPr sz="1200">
              <a:solidFill>
                <a:schemeClr val="dk1"/>
              </a:solidFill>
            </a:endParaRPr>
          </a:p>
          <a:p>
            <a:pPr rtl="0">
              <a:spcBef>
                <a:spcPts val="0"/>
              </a:spcBef>
              <a:buNone/>
            </a:pPr>
            <a:r>
              <a:rPr lang="en-US" sz="1200">
                <a:solidFill>
                  <a:schemeClr val="dk1"/>
                </a:solidFill>
              </a:rPr>
              <a:t>Firewall can log all traffic that passes through, and the log can be analyzed later to learn about the traffic, such as traffic volume to specific part of the network.</a:t>
            </a:r>
          </a:p>
          <a:p>
            <a:pPr rtl="0">
              <a:spcBef>
                <a:spcPts val="0"/>
              </a:spcBef>
              <a:buNone/>
            </a:pPr>
            <a:endParaRPr sz="1200">
              <a:solidFill>
                <a:schemeClr val="dk1"/>
              </a:solidFill>
            </a:endParaRPr>
          </a:p>
          <a:p>
            <a:pPr>
              <a:spcBef>
                <a:spcPts val="0"/>
              </a:spcBef>
              <a:buNone/>
            </a:pPr>
            <a:r>
              <a:rPr lang="en-US" sz="1200">
                <a:solidFill>
                  <a:schemeClr val="dk1"/>
                </a:solidFill>
              </a:rPr>
              <a:t>It can also provide network address translation. This is useful when multiple machines in the internal network has to share an IPv4 address to the external networks on the Internet. The firewall translate the source IP address of an internal host to this shared IPv4 address for outbound traffic. And for inbound traffic, the firewall translates the destination IP to the IP address of an internal host.</a:t>
            </a:r>
          </a:p>
        </p:txBody>
      </p:sp>
      <p:sp>
        <p:nvSpPr>
          <p:cNvPr id="92" name="Shape 9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3" name="Shape 13"/>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0" name="Shape 10"/>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0.png"/></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2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2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2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2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algn="l">
              <a:spcBef>
                <a:spcPts val="0"/>
              </a:spcBef>
              <a:buNone/>
            </a:pPr>
            <a:r>
              <a:rPr lang="en-US" sz="4800">
                <a:latin typeface="Questrial"/>
                <a:ea typeface="Questrial"/>
                <a:cs typeface="Questrial"/>
                <a:sym typeface="Questrial"/>
              </a:rPr>
              <a:t>Firewalls</a:t>
            </a:r>
          </a:p>
        </p:txBody>
      </p:sp>
      <p:sp>
        <p:nvSpPr>
          <p:cNvPr id="16" name="Shape 16"/>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Introduction</a:t>
            </a:r>
          </a:p>
        </p:txBody>
      </p:sp>
      <p:sp>
        <p:nvSpPr>
          <p:cNvPr id="17" name="Shape 17"/>
          <p:cNvSpPr txBox="1">
            <a:spLocks noGrp="1"/>
          </p:cNvSpPr>
          <p:nvPr>
            <p:ph type="body" idx="1"/>
          </p:nvPr>
        </p:nvSpPr>
        <p:spPr>
          <a:xfrm>
            <a:off x="1152767" y="2983000"/>
            <a:ext cx="92430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Part of network defense-in-depth</a:t>
            </a:r>
          </a:p>
          <a:p>
            <a:pPr marL="0" lvl="0" indent="0" rtl="0">
              <a:lnSpc>
                <a:spcPct val="100000"/>
              </a:lnSpc>
              <a:spcBef>
                <a:spcPts val="0"/>
              </a:spcBef>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Types of firewall filtering</a:t>
            </a:r>
          </a:p>
          <a:p>
            <a:pPr marL="0" lvl="0" indent="0" rtl="0">
              <a:lnSpc>
                <a:spcPct val="100000"/>
              </a:lnSpc>
              <a:spcBef>
                <a:spcPts val="0"/>
              </a:spcBef>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Deployment strategies</a:t>
            </a:r>
          </a:p>
          <a:p>
            <a:pPr marL="0" lvl="0" indent="0" rtl="0">
              <a:lnSpc>
                <a:spcPct val="100000"/>
              </a:lnSpc>
              <a:spcBef>
                <a:spcPts val="0"/>
              </a:spcBef>
              <a:buNone/>
            </a:pPr>
            <a:endParaRPr sz="2400" b="1">
              <a:solidFill>
                <a:srgbClr val="6B9462"/>
              </a:solidFill>
              <a:latin typeface="Questrial"/>
              <a:ea typeface="Questrial"/>
              <a:cs typeface="Questrial"/>
              <a:sym typeface="Questrial"/>
            </a:endParaRPr>
          </a:p>
        </p:txBody>
      </p:sp>
      <p:cxnSp>
        <p:nvCxnSpPr>
          <p:cNvPr id="18" name="Shape 18"/>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19" name="Shape 19"/>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2880091" y="72382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Firewalls Features Quiz</a:t>
            </a:r>
          </a:p>
        </p:txBody>
      </p:sp>
      <p:sp>
        <p:nvSpPr>
          <p:cNvPr id="95" name="Shape 95"/>
          <p:cNvSpPr txBox="1">
            <a:spLocks noGrp="1"/>
          </p:cNvSpPr>
          <p:nvPr>
            <p:ph type="body" idx="1"/>
          </p:nvPr>
        </p:nvSpPr>
        <p:spPr>
          <a:xfrm>
            <a:off x="659841" y="2388607"/>
            <a:ext cx="10363200" cy="4904699"/>
          </a:xfrm>
          <a:prstGeom prst="rect">
            <a:avLst/>
          </a:prstGeom>
        </p:spPr>
        <p:txBody>
          <a:bodyPr lIns="117825" tIns="117825" rIns="117825" bIns="117825" anchor="t" anchorCtr="0">
            <a:noAutofit/>
          </a:bodyPr>
          <a:lstStyle/>
          <a:p>
            <a:pPr marL="0" lvl="0" indent="0" rtl="0">
              <a:lnSpc>
                <a:spcPct val="150000"/>
              </a:lnSpc>
              <a:spcBef>
                <a:spcPts val="0"/>
              </a:spcBef>
              <a:buClr>
                <a:schemeClr val="dk1"/>
              </a:buClr>
              <a:buSzPct val="36666"/>
              <a:buFont typeface="Arial"/>
              <a:buNone/>
            </a:pPr>
            <a:r>
              <a:rPr lang="en-US" sz="3000" b="1" dirty="0">
                <a:solidFill>
                  <a:srgbClr val="6699FF"/>
                </a:solidFill>
              </a:rPr>
              <a:t>Malware can disable:</a:t>
            </a:r>
          </a:p>
          <a:p>
            <a:pPr marL="1257300" lvl="0" indent="-190500" rtl="0">
              <a:lnSpc>
                <a:spcPct val="150000"/>
              </a:lnSpc>
              <a:spcBef>
                <a:spcPts val="0"/>
              </a:spcBef>
              <a:buClr>
                <a:schemeClr val="dk1"/>
              </a:buClr>
              <a:buSzPct val="36666"/>
              <a:buFont typeface="Arial"/>
              <a:buNone/>
            </a:pPr>
            <a:r>
              <a:rPr lang="en-US" sz="3000" dirty="0">
                <a:solidFill>
                  <a:schemeClr val="dk1"/>
                </a:solidFill>
              </a:rPr>
              <a:t>Software firewalls</a:t>
            </a:r>
          </a:p>
          <a:p>
            <a:pPr marL="1257300" lvl="0" indent="-190500" rtl="0">
              <a:lnSpc>
                <a:spcPct val="150000"/>
              </a:lnSpc>
              <a:spcBef>
                <a:spcPts val="0"/>
              </a:spcBef>
              <a:buClr>
                <a:schemeClr val="dk1"/>
              </a:buClr>
              <a:buSzPct val="36666"/>
              <a:buFont typeface="Arial"/>
              <a:buNone/>
            </a:pPr>
            <a:r>
              <a:rPr lang="en-US" sz="3000" dirty="0">
                <a:solidFill>
                  <a:schemeClr val="dk1"/>
                </a:solidFill>
              </a:rPr>
              <a:t>Hardware firewalls</a:t>
            </a:r>
          </a:p>
          <a:p>
            <a:pPr marL="1257300" lvl="0" indent="-190500" rtl="0">
              <a:lnSpc>
                <a:spcPct val="150000"/>
              </a:lnSpc>
              <a:spcBef>
                <a:spcPts val="0"/>
              </a:spcBef>
              <a:buClr>
                <a:schemeClr val="dk1"/>
              </a:buClr>
              <a:buSzPct val="36666"/>
              <a:buFont typeface="Arial"/>
              <a:buNone/>
            </a:pPr>
            <a:r>
              <a:rPr lang="en-US" sz="3000" dirty="0">
                <a:solidFill>
                  <a:schemeClr val="dk1"/>
                </a:solidFill>
              </a:rPr>
              <a:t>Antivirus checkers</a:t>
            </a:r>
          </a:p>
        </p:txBody>
      </p:sp>
      <p:pic>
        <p:nvPicPr>
          <p:cNvPr id="96" name="Shape 96"/>
          <p:cNvPicPr preferRelativeResize="0"/>
          <p:nvPr/>
        </p:nvPicPr>
        <p:blipFill>
          <a:blip r:embed="rId3">
            <a:alphaModFix/>
          </a:blip>
          <a:stretch>
            <a:fillRect/>
          </a:stretch>
        </p:blipFill>
        <p:spPr>
          <a:xfrm>
            <a:off x="775871" y="533721"/>
            <a:ext cx="1617449" cy="1785496"/>
          </a:xfrm>
          <a:prstGeom prst="rect">
            <a:avLst/>
          </a:prstGeom>
          <a:noFill/>
          <a:ln>
            <a:noFill/>
          </a:ln>
        </p:spPr>
      </p:pic>
      <p:sp>
        <p:nvSpPr>
          <p:cNvPr id="97" name="Shape 97"/>
          <p:cNvSpPr txBox="1"/>
          <p:nvPr/>
        </p:nvSpPr>
        <p:spPr>
          <a:xfrm>
            <a:off x="2963750" y="1080900"/>
            <a:ext cx="7327199" cy="1554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Mark all the answers that apply:</a:t>
            </a:r>
          </a:p>
        </p:txBody>
      </p:sp>
      <p:sp>
        <p:nvSpPr>
          <p:cNvPr id="98" name="Shape 98"/>
          <p:cNvSpPr txBox="1"/>
          <p:nvPr/>
        </p:nvSpPr>
        <p:spPr>
          <a:xfrm>
            <a:off x="6208050" y="2319217"/>
            <a:ext cx="8606100" cy="4634699"/>
          </a:xfrm>
          <a:prstGeom prst="rect">
            <a:avLst/>
          </a:prstGeom>
          <a:noFill/>
          <a:ln>
            <a:noFill/>
          </a:ln>
        </p:spPr>
        <p:txBody>
          <a:bodyPr lIns="91425" tIns="91425" rIns="91425" bIns="91425" anchor="ctr" anchorCtr="0">
            <a:noAutofit/>
          </a:bodyPr>
          <a:lstStyle/>
          <a:p>
            <a:pPr lvl="0" rtl="0">
              <a:lnSpc>
                <a:spcPct val="150000"/>
              </a:lnSpc>
              <a:spcBef>
                <a:spcPts val="0"/>
              </a:spcBef>
              <a:buNone/>
            </a:pPr>
            <a:r>
              <a:rPr lang="en-US" sz="3000" b="1" dirty="0">
                <a:solidFill>
                  <a:srgbClr val="6699FF"/>
                </a:solidFill>
                <a:latin typeface="Gloria Hallelujah"/>
                <a:ea typeface="Gloria Hallelujah"/>
                <a:cs typeface="Gloria Hallelujah"/>
                <a:sym typeface="Gloria Hallelujah"/>
              </a:rPr>
              <a:t>Firewalls can stop/control:</a:t>
            </a:r>
          </a:p>
          <a:p>
            <a:pPr marL="1257300" lvl="0" indent="-19050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Pings</a:t>
            </a:r>
          </a:p>
          <a:p>
            <a:pPr marL="1257300" lvl="0" indent="-19050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Packet Sniffing </a:t>
            </a:r>
          </a:p>
          <a:p>
            <a:pPr marL="1257300" lvl="0" indent="-19050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Outbound network</a:t>
            </a:r>
          </a:p>
          <a:p>
            <a:pPr marL="1257300" lvl="0" indent="-190500" rtl="0">
              <a:lnSpc>
                <a:spcPct val="150000"/>
              </a:lnSpc>
              <a:spcBef>
                <a:spcPts val="0"/>
              </a:spcBef>
              <a:buNone/>
            </a:pPr>
            <a:r>
              <a:rPr lang="en-US" sz="3000" dirty="0">
                <a:solidFill>
                  <a:schemeClr val="dk1"/>
                </a:solidFill>
                <a:latin typeface="Gloria Hallelujah"/>
                <a:ea typeface="Gloria Hallelujah"/>
                <a:cs typeface="Gloria Hallelujah"/>
                <a:sym typeface="Gloria Hallelujah"/>
              </a:rPr>
              <a:t>traffic</a:t>
            </a:r>
          </a:p>
          <a:p>
            <a:pPr marL="444500" lvl="0" indent="-254000" rtl="0">
              <a:lnSpc>
                <a:spcPct val="150000"/>
              </a:lnSpc>
              <a:spcBef>
                <a:spcPts val="800"/>
              </a:spcBef>
              <a:buNone/>
            </a:pPr>
            <a:endParaRPr sz="3000" dirty="0">
              <a:solidFill>
                <a:schemeClr val="dk1"/>
              </a:solidFill>
              <a:latin typeface="Gloria Hallelujah"/>
              <a:ea typeface="Gloria Hallelujah"/>
              <a:cs typeface="Gloria Hallelujah"/>
              <a:sym typeface="Gloria Hallelujah"/>
            </a:endParaRPr>
          </a:p>
        </p:txBody>
      </p:sp>
      <p:sp>
        <p:nvSpPr>
          <p:cNvPr id="99" name="Shape 99"/>
          <p:cNvSpPr/>
          <p:nvPr/>
        </p:nvSpPr>
        <p:spPr>
          <a:xfrm>
            <a:off x="924575" y="341258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0" name="Shape 100"/>
          <p:cNvSpPr/>
          <p:nvPr/>
        </p:nvSpPr>
        <p:spPr>
          <a:xfrm>
            <a:off x="924575" y="4114816"/>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1" name="Shape 101"/>
          <p:cNvSpPr/>
          <p:nvPr/>
        </p:nvSpPr>
        <p:spPr>
          <a:xfrm>
            <a:off x="924575" y="4840957"/>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2" name="Shape 102"/>
          <p:cNvSpPr/>
          <p:nvPr/>
        </p:nvSpPr>
        <p:spPr>
          <a:xfrm>
            <a:off x="6503625" y="4114816"/>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3" name="Shape 103"/>
          <p:cNvSpPr/>
          <p:nvPr/>
        </p:nvSpPr>
        <p:spPr>
          <a:xfrm>
            <a:off x="6503625" y="4840957"/>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4" name="Shape 104"/>
          <p:cNvSpPr/>
          <p:nvPr/>
        </p:nvSpPr>
        <p:spPr>
          <a:xfrm>
            <a:off x="6503625" y="341258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824191" y="49157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Firewalls and Filtering</a:t>
            </a:r>
          </a:p>
        </p:txBody>
      </p:sp>
      <p:sp>
        <p:nvSpPr>
          <p:cNvPr id="111" name="Shape 111"/>
          <p:cNvSpPr txBox="1">
            <a:spLocks noGrp="1"/>
          </p:cNvSpPr>
          <p:nvPr>
            <p:ph type="body" idx="1"/>
          </p:nvPr>
        </p:nvSpPr>
        <p:spPr>
          <a:xfrm>
            <a:off x="6048974" y="1953300"/>
            <a:ext cx="5143499" cy="4904699"/>
          </a:xfrm>
          <a:prstGeom prst="rect">
            <a:avLst/>
          </a:prstGeom>
        </p:spPr>
        <p:txBody>
          <a:bodyPr lIns="117825" tIns="117825" rIns="117825" bIns="117825" anchor="t" anchorCtr="0">
            <a:noAutofit/>
          </a:bodyPr>
          <a:lstStyle/>
          <a:p>
            <a:pPr marL="342900" lvl="0" indent="-190500" rtl="0">
              <a:lnSpc>
                <a:spcPct val="100000"/>
              </a:lnSpc>
              <a:spcBef>
                <a:spcPts val="0"/>
              </a:spcBef>
              <a:buClr>
                <a:schemeClr val="dk1"/>
              </a:buClr>
              <a:buSzPct val="100000"/>
              <a:buFont typeface="Gloria Hallelujah"/>
            </a:pPr>
            <a:r>
              <a:rPr lang="en-US" sz="3000">
                <a:solidFill>
                  <a:schemeClr val="dk1"/>
                </a:solidFill>
              </a:rPr>
              <a:t>Packets </a:t>
            </a:r>
            <a:r>
              <a:rPr lang="en-US" sz="3000" b="1">
                <a:solidFill>
                  <a:srgbClr val="6B9462"/>
                </a:solidFill>
              </a:rPr>
              <a:t>checked then passed</a:t>
            </a:r>
          </a:p>
          <a:p>
            <a:pPr marL="0" indent="0" rtl="0">
              <a:lnSpc>
                <a:spcPct val="100000"/>
              </a:lnSpc>
              <a:spcBef>
                <a:spcPts val="0"/>
              </a:spcBef>
              <a:buNone/>
            </a:pPr>
            <a:endParaRPr sz="3000">
              <a:solidFill>
                <a:schemeClr val="dk1"/>
              </a:solidFill>
            </a:endParaRPr>
          </a:p>
          <a:p>
            <a:pPr marL="0" lvl="0" indent="0" rtl="0">
              <a:lnSpc>
                <a:spcPct val="100000"/>
              </a:lnSpc>
              <a:spcBef>
                <a:spcPts val="0"/>
              </a:spcBef>
              <a:buNone/>
            </a:pPr>
            <a:endParaRPr sz="3000">
              <a:solidFill>
                <a:schemeClr val="dk1"/>
              </a:solidFill>
            </a:endParaRPr>
          </a:p>
          <a:p>
            <a:pPr marL="342900" lvl="0" indent="-190500" rtl="0">
              <a:lnSpc>
                <a:spcPct val="100000"/>
              </a:lnSpc>
              <a:spcBef>
                <a:spcPts val="640"/>
              </a:spcBef>
              <a:buClr>
                <a:schemeClr val="dk1"/>
              </a:buClr>
              <a:buSzPct val="100000"/>
              <a:buFont typeface="Gloria Hallelujah"/>
            </a:pPr>
            <a:r>
              <a:rPr lang="en-US" sz="3000" b="1">
                <a:solidFill>
                  <a:srgbClr val="6B9462"/>
                </a:solidFill>
              </a:rPr>
              <a:t>Inbound &amp; outbound </a:t>
            </a:r>
            <a:r>
              <a:rPr lang="en-US" sz="3000">
                <a:solidFill>
                  <a:schemeClr val="dk1"/>
                </a:solidFill>
              </a:rPr>
              <a:t>affect when policy is checked</a:t>
            </a:r>
          </a:p>
        </p:txBody>
      </p:sp>
      <p:pic>
        <p:nvPicPr>
          <p:cNvPr id="112" name="Shape 112"/>
          <p:cNvPicPr preferRelativeResize="0"/>
          <p:nvPr/>
        </p:nvPicPr>
        <p:blipFill>
          <a:blip r:embed="rId3">
            <a:alphaModFix/>
          </a:blip>
          <a:stretch>
            <a:fillRect/>
          </a:stretch>
        </p:blipFill>
        <p:spPr>
          <a:xfrm>
            <a:off x="270950" y="1491600"/>
            <a:ext cx="5566874" cy="53664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Shape 118"/>
          <p:cNvPicPr preferRelativeResize="0"/>
          <p:nvPr/>
        </p:nvPicPr>
        <p:blipFill>
          <a:blip r:embed="rId3">
            <a:alphaModFix/>
          </a:blip>
          <a:stretch>
            <a:fillRect/>
          </a:stretch>
        </p:blipFill>
        <p:spPr>
          <a:xfrm>
            <a:off x="6262300" y="476778"/>
            <a:ext cx="5561275" cy="5360997"/>
          </a:xfrm>
          <a:prstGeom prst="rect">
            <a:avLst/>
          </a:prstGeom>
          <a:noFill/>
          <a:ln>
            <a:noFill/>
          </a:ln>
        </p:spPr>
      </p:pic>
      <p:sp>
        <p:nvSpPr>
          <p:cNvPr id="119" name="Shape 11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Filtering Types</a:t>
            </a:r>
          </a:p>
        </p:txBody>
      </p:sp>
      <p:sp>
        <p:nvSpPr>
          <p:cNvPr id="120" name="Shape 120"/>
          <p:cNvSpPr txBox="1">
            <a:spLocks noGrp="1"/>
          </p:cNvSpPr>
          <p:nvPr>
            <p:ph type="body" idx="1"/>
          </p:nvPr>
        </p:nvSpPr>
        <p:spPr>
          <a:xfrm>
            <a:off x="812241" y="1350800"/>
            <a:ext cx="10363200" cy="4904699"/>
          </a:xfrm>
          <a:prstGeom prst="rect">
            <a:avLst/>
          </a:prstGeom>
        </p:spPr>
        <p:txBody>
          <a:bodyPr lIns="117825" tIns="117825" rIns="117825" bIns="117825" anchor="t" anchorCtr="0">
            <a:noAutofit/>
          </a:bodyPr>
          <a:lstStyle/>
          <a:p>
            <a:pPr marL="342900" lvl="0" indent="-190500" rtl="0">
              <a:lnSpc>
                <a:spcPct val="150000"/>
              </a:lnSpc>
              <a:spcBef>
                <a:spcPts val="0"/>
              </a:spcBef>
              <a:buClr>
                <a:srgbClr val="6B9462"/>
              </a:buClr>
              <a:buSzPct val="100000"/>
              <a:buFont typeface="Gloria Hallelujah"/>
            </a:pPr>
            <a:r>
              <a:rPr lang="en-US" sz="3000" b="1">
                <a:solidFill>
                  <a:srgbClr val="6B9462"/>
                </a:solidFill>
              </a:rPr>
              <a:t>Packet filtering </a:t>
            </a:r>
          </a:p>
          <a:p>
            <a:pPr marL="742950" lvl="1" indent="-152400" rtl="0">
              <a:lnSpc>
                <a:spcPct val="150000"/>
              </a:lnSpc>
              <a:spcBef>
                <a:spcPts val="560"/>
              </a:spcBef>
              <a:buClr>
                <a:schemeClr val="dk1"/>
              </a:buClr>
              <a:buSzPct val="100000"/>
              <a:buFont typeface="Gloria Hallelujah"/>
            </a:pPr>
            <a:r>
              <a:rPr lang="en-US" sz="3000">
                <a:solidFill>
                  <a:schemeClr val="dk1"/>
                </a:solidFill>
              </a:rPr>
              <a:t>Access Control Lists</a:t>
            </a:r>
          </a:p>
          <a:p>
            <a:pPr marL="342900" lvl="0" indent="-190500" rtl="0">
              <a:lnSpc>
                <a:spcPct val="150000"/>
              </a:lnSpc>
              <a:spcBef>
                <a:spcPts val="640"/>
              </a:spcBef>
              <a:buClr>
                <a:srgbClr val="6B9462"/>
              </a:buClr>
              <a:buSzPct val="100000"/>
              <a:buFont typeface="Gloria Hallelujah"/>
            </a:pPr>
            <a:r>
              <a:rPr lang="en-US" sz="3000" b="1">
                <a:solidFill>
                  <a:srgbClr val="6B9462"/>
                </a:solidFill>
              </a:rPr>
              <a:t>Session filtering</a:t>
            </a:r>
          </a:p>
          <a:p>
            <a:pPr marL="742950" lvl="1" indent="-152400" rtl="0">
              <a:lnSpc>
                <a:spcPct val="150000"/>
              </a:lnSpc>
              <a:spcBef>
                <a:spcPts val="560"/>
              </a:spcBef>
              <a:buClr>
                <a:schemeClr val="dk1"/>
              </a:buClr>
              <a:buSzPct val="100000"/>
              <a:buFont typeface="Gloria Hallelujah"/>
            </a:pPr>
            <a:r>
              <a:rPr lang="en-US" sz="3000">
                <a:solidFill>
                  <a:schemeClr val="dk1"/>
                </a:solidFill>
              </a:rPr>
              <a:t>Dynamic Packet Filtering</a:t>
            </a:r>
          </a:p>
          <a:p>
            <a:pPr marL="742950" lvl="1" indent="-152400" rtl="0">
              <a:lnSpc>
                <a:spcPct val="150000"/>
              </a:lnSpc>
              <a:spcBef>
                <a:spcPts val="560"/>
              </a:spcBef>
              <a:buClr>
                <a:schemeClr val="dk1"/>
              </a:buClr>
              <a:buSzPct val="100000"/>
              <a:buFont typeface="Gloria Hallelujah"/>
            </a:pPr>
            <a:r>
              <a:rPr lang="en-US" sz="3000">
                <a:solidFill>
                  <a:schemeClr val="dk1"/>
                </a:solidFill>
              </a:rPr>
              <a:t>Stateful Inspection</a:t>
            </a:r>
          </a:p>
          <a:p>
            <a:pPr marL="742950" lvl="1" indent="-152400" rtl="0">
              <a:lnSpc>
                <a:spcPct val="150000"/>
              </a:lnSpc>
              <a:spcBef>
                <a:spcPts val="560"/>
              </a:spcBef>
              <a:buClr>
                <a:schemeClr val="dk1"/>
              </a:buClr>
              <a:buSzPct val="100000"/>
              <a:buFont typeface="Gloria Hallelujah"/>
            </a:pPr>
            <a:r>
              <a:rPr lang="en-US" sz="3000">
                <a:solidFill>
                  <a:schemeClr val="dk1"/>
                </a:solidFill>
              </a:rPr>
              <a:t>Context Based Access Control</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812241" y="38397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a:t>
            </a:r>
          </a:p>
        </p:txBody>
      </p:sp>
      <p:sp>
        <p:nvSpPr>
          <p:cNvPr id="127" name="Shape 127"/>
          <p:cNvSpPr txBox="1">
            <a:spLocks noGrp="1"/>
          </p:cNvSpPr>
          <p:nvPr>
            <p:ph type="body" idx="1"/>
          </p:nvPr>
        </p:nvSpPr>
        <p:spPr>
          <a:xfrm>
            <a:off x="5282621" y="2088750"/>
            <a:ext cx="6323699" cy="4904699"/>
          </a:xfrm>
          <a:prstGeom prst="rect">
            <a:avLst/>
          </a:prstGeom>
        </p:spPr>
        <p:txBody>
          <a:bodyPr lIns="117825" tIns="117825" rIns="117825" bIns="117825" anchor="t" anchorCtr="0">
            <a:noAutofit/>
          </a:bodyPr>
          <a:lstStyle/>
          <a:p>
            <a:pPr marL="342900" lvl="0" indent="-190500" rtl="0">
              <a:lnSpc>
                <a:spcPct val="150000"/>
              </a:lnSpc>
              <a:spcBef>
                <a:spcPts val="0"/>
              </a:spcBef>
              <a:buClr>
                <a:schemeClr val="dk1"/>
              </a:buClr>
              <a:buSzPct val="100000"/>
              <a:buFont typeface="Gloria Hallelujah"/>
            </a:pPr>
            <a:r>
              <a:rPr lang="en-US" sz="3000">
                <a:solidFill>
                  <a:schemeClr val="dk1"/>
                </a:solidFill>
              </a:rPr>
              <a:t>Decisions made on a </a:t>
            </a:r>
            <a:r>
              <a:rPr lang="en-US" sz="3000" b="1">
                <a:solidFill>
                  <a:srgbClr val="6B9462"/>
                </a:solidFill>
              </a:rPr>
              <a:t>per-packet basis</a:t>
            </a:r>
          </a:p>
          <a:p>
            <a:pPr marL="0" lvl="0" indent="0" rtl="0">
              <a:lnSpc>
                <a:spcPct val="150000"/>
              </a:lnSpc>
              <a:spcBef>
                <a:spcPts val="0"/>
              </a:spcBef>
              <a:buNone/>
            </a:pPr>
            <a:endParaRPr sz="3000">
              <a:solidFill>
                <a:schemeClr val="dk1"/>
              </a:solidFill>
            </a:endParaRPr>
          </a:p>
          <a:p>
            <a:pPr marL="342900" lvl="0" indent="-190500" rtl="0">
              <a:lnSpc>
                <a:spcPct val="150000"/>
              </a:lnSpc>
              <a:spcBef>
                <a:spcPts val="640"/>
              </a:spcBef>
              <a:buClr>
                <a:schemeClr val="dk1"/>
              </a:buClr>
              <a:buSzPct val="100000"/>
              <a:buFont typeface="Gloria Hallelujah"/>
            </a:pPr>
            <a:r>
              <a:rPr lang="en-US" sz="3000">
                <a:solidFill>
                  <a:schemeClr val="dk1"/>
                </a:solidFill>
              </a:rPr>
              <a:t>No state information saved</a:t>
            </a:r>
          </a:p>
        </p:txBody>
      </p:sp>
      <p:pic>
        <p:nvPicPr>
          <p:cNvPr id="128" name="Shape 128"/>
          <p:cNvPicPr preferRelativeResize="0"/>
          <p:nvPr/>
        </p:nvPicPr>
        <p:blipFill>
          <a:blip r:embed="rId3">
            <a:alphaModFix/>
          </a:blip>
          <a:stretch>
            <a:fillRect/>
          </a:stretch>
        </p:blipFill>
        <p:spPr>
          <a:xfrm>
            <a:off x="652120" y="1615325"/>
            <a:ext cx="4174275" cy="4392523"/>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Shape 134"/>
          <p:cNvPicPr preferRelativeResize="0"/>
          <p:nvPr/>
        </p:nvPicPr>
        <p:blipFill>
          <a:blip r:embed="rId3">
            <a:alphaModFix/>
          </a:blip>
          <a:stretch>
            <a:fillRect/>
          </a:stretch>
        </p:blipFill>
        <p:spPr>
          <a:xfrm>
            <a:off x="6887450" y="1062724"/>
            <a:ext cx="4874449" cy="5129299"/>
          </a:xfrm>
          <a:prstGeom prst="rect">
            <a:avLst/>
          </a:prstGeom>
          <a:noFill/>
          <a:ln>
            <a:noFill/>
          </a:ln>
        </p:spPr>
      </p:pic>
      <p:sp>
        <p:nvSpPr>
          <p:cNvPr id="135" name="Shape 13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Firewall</a:t>
            </a:r>
          </a:p>
        </p:txBody>
      </p:sp>
      <p:sp>
        <p:nvSpPr>
          <p:cNvPr id="136" name="Shape 136"/>
          <p:cNvSpPr txBox="1">
            <a:spLocks noGrp="1"/>
          </p:cNvSpPr>
          <p:nvPr>
            <p:ph type="body" idx="1"/>
          </p:nvPr>
        </p:nvSpPr>
        <p:spPr>
          <a:xfrm>
            <a:off x="644900" y="1646525"/>
            <a:ext cx="6455100" cy="4904699"/>
          </a:xfrm>
          <a:prstGeom prst="rect">
            <a:avLst/>
          </a:prstGeom>
        </p:spPr>
        <p:txBody>
          <a:bodyPr lIns="117825" tIns="117825" rIns="117825" bIns="117825" anchor="t" anchorCtr="0">
            <a:noAutofit/>
          </a:bodyPr>
          <a:lstStyle/>
          <a:p>
            <a:pPr marL="342900" lvl="0" indent="-238125" rtl="0">
              <a:lnSpc>
                <a:spcPct val="115000"/>
              </a:lnSpc>
              <a:spcBef>
                <a:spcPts val="0"/>
              </a:spcBef>
              <a:buClr>
                <a:srgbClr val="6B9462"/>
              </a:buClr>
              <a:buSzPct val="100000"/>
              <a:buFont typeface="Gloria Hallelujah"/>
            </a:pPr>
            <a:r>
              <a:rPr lang="en-US" sz="3000" b="1">
                <a:solidFill>
                  <a:srgbClr val="6B9462"/>
                </a:solidFill>
              </a:rPr>
              <a:t>Applies rules to each incoming and outgoing IP packet</a:t>
            </a:r>
          </a:p>
          <a:p>
            <a:pPr marL="742950" lvl="1" indent="-200025" rtl="0">
              <a:lnSpc>
                <a:spcPct val="115000"/>
              </a:lnSpc>
              <a:spcBef>
                <a:spcPts val="960"/>
              </a:spcBef>
              <a:buClr>
                <a:schemeClr val="dk1"/>
              </a:buClr>
              <a:buSzPct val="100000"/>
              <a:buFont typeface="Gloria Hallelujah"/>
            </a:pPr>
            <a:r>
              <a:rPr lang="en-US" sz="3000">
                <a:solidFill>
                  <a:schemeClr val="dk1"/>
                </a:solidFill>
              </a:rPr>
              <a:t>Typically a list of rules based on matches in the IP or TCP header</a:t>
            </a:r>
          </a:p>
          <a:p>
            <a:pPr marL="742950" lvl="1" indent="-180975" rtl="0">
              <a:lnSpc>
                <a:spcPct val="115000"/>
              </a:lnSpc>
              <a:spcBef>
                <a:spcPts val="1040"/>
              </a:spcBef>
              <a:buClr>
                <a:schemeClr val="dk1"/>
              </a:buClr>
              <a:buSzPct val="100000"/>
              <a:buFont typeface="Gloria Hallelujah"/>
            </a:pPr>
            <a:r>
              <a:rPr lang="en-US" sz="3000">
                <a:solidFill>
                  <a:schemeClr val="dk1"/>
                </a:solidFill>
              </a:rPr>
              <a:t>Forwards or discards the packet based on rules match</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Firewall</a:t>
            </a:r>
          </a:p>
        </p:txBody>
      </p:sp>
      <p:sp>
        <p:nvSpPr>
          <p:cNvPr id="143" name="Shape 143"/>
          <p:cNvSpPr txBox="1">
            <a:spLocks noGrp="1"/>
          </p:cNvSpPr>
          <p:nvPr>
            <p:ph type="body" idx="1"/>
          </p:nvPr>
        </p:nvSpPr>
        <p:spPr>
          <a:xfrm>
            <a:off x="812249" y="1459000"/>
            <a:ext cx="9227100" cy="4904699"/>
          </a:xfrm>
          <a:prstGeom prst="rect">
            <a:avLst/>
          </a:prstGeom>
        </p:spPr>
        <p:txBody>
          <a:bodyPr lIns="117825" tIns="117825" rIns="117825" bIns="117825" anchor="t" anchorCtr="0">
            <a:noAutofit/>
          </a:bodyPr>
          <a:lstStyle/>
          <a:p>
            <a:pPr marL="342900" lvl="0" indent="-238125" rtl="0">
              <a:lnSpc>
                <a:spcPct val="100000"/>
              </a:lnSpc>
              <a:spcBef>
                <a:spcPts val="0"/>
              </a:spcBef>
              <a:buClr>
                <a:srgbClr val="6B9462"/>
              </a:buClr>
              <a:buSzPct val="100000"/>
              <a:buFont typeface="Gloria Hallelujah"/>
              <a:buNone/>
            </a:pPr>
            <a:r>
              <a:rPr lang="en-US" sz="3000" b="1">
                <a:solidFill>
                  <a:srgbClr val="6B9462"/>
                </a:solidFill>
              </a:rPr>
              <a:t>Filtering rules are based on information contained in a network packet:</a:t>
            </a:r>
          </a:p>
          <a:p>
            <a:pPr marL="342900" lvl="0" indent="-238125" rtl="0">
              <a:lnSpc>
                <a:spcPct val="100000"/>
              </a:lnSpc>
              <a:spcBef>
                <a:spcPts val="0"/>
              </a:spcBef>
              <a:buClr>
                <a:srgbClr val="6B9462"/>
              </a:buClr>
              <a:buFont typeface="Gloria Hallelujah"/>
              <a:buNone/>
            </a:pPr>
            <a:endParaRPr sz="3000">
              <a:solidFill>
                <a:schemeClr val="dk1"/>
              </a:solidFill>
            </a:endParaRPr>
          </a:p>
          <a:p>
            <a:pPr marL="1371600" lvl="0" indent="-228600" rtl="0">
              <a:lnSpc>
                <a:spcPct val="115000"/>
              </a:lnSpc>
              <a:spcBef>
                <a:spcPts val="0"/>
              </a:spcBef>
              <a:buClr>
                <a:schemeClr val="dk1"/>
              </a:buClr>
              <a:buSzPct val="100000"/>
            </a:pPr>
            <a:r>
              <a:rPr lang="en-US" sz="3000">
                <a:solidFill>
                  <a:schemeClr val="dk1"/>
                </a:solidFill>
              </a:rPr>
              <a:t>Source IP address</a:t>
            </a:r>
          </a:p>
          <a:p>
            <a:pPr marL="1371600" lvl="0" indent="-228600" rtl="0">
              <a:lnSpc>
                <a:spcPct val="115000"/>
              </a:lnSpc>
              <a:spcBef>
                <a:spcPts val="0"/>
              </a:spcBef>
              <a:buClr>
                <a:schemeClr val="dk1"/>
              </a:buClr>
              <a:buSzPct val="100000"/>
            </a:pPr>
            <a:r>
              <a:rPr lang="en-US" sz="3000">
                <a:solidFill>
                  <a:schemeClr val="dk1"/>
                </a:solidFill>
              </a:rPr>
              <a:t>Destination IP address</a:t>
            </a:r>
          </a:p>
          <a:p>
            <a:pPr marL="1371600" lvl="0" indent="-228600" rtl="0">
              <a:lnSpc>
                <a:spcPct val="115000"/>
              </a:lnSpc>
              <a:spcBef>
                <a:spcPts val="0"/>
              </a:spcBef>
              <a:buClr>
                <a:schemeClr val="dk1"/>
              </a:buClr>
              <a:buSzPct val="100000"/>
            </a:pPr>
            <a:r>
              <a:rPr lang="en-US" sz="3000">
                <a:solidFill>
                  <a:schemeClr val="dk1"/>
                </a:solidFill>
              </a:rPr>
              <a:t>Source and destination transport-level address:</a:t>
            </a:r>
          </a:p>
          <a:p>
            <a:pPr marL="1371600" lvl="0" indent="-228600" rtl="0">
              <a:lnSpc>
                <a:spcPct val="115000"/>
              </a:lnSpc>
              <a:spcBef>
                <a:spcPts val="0"/>
              </a:spcBef>
              <a:buClr>
                <a:schemeClr val="dk1"/>
              </a:buClr>
              <a:buSzPct val="100000"/>
            </a:pPr>
            <a:r>
              <a:rPr lang="en-US" sz="3000">
                <a:solidFill>
                  <a:schemeClr val="dk1"/>
                </a:solidFill>
              </a:rPr>
              <a:t>IP protocol field</a:t>
            </a:r>
          </a:p>
          <a:p>
            <a:pPr marL="1371600" lvl="0" indent="-228600" rtl="0">
              <a:lnSpc>
                <a:spcPct val="115000"/>
              </a:lnSpc>
              <a:spcBef>
                <a:spcPts val="0"/>
              </a:spcBef>
              <a:buClr>
                <a:schemeClr val="dk1"/>
              </a:buClr>
              <a:buSzPct val="100000"/>
            </a:pPr>
            <a:r>
              <a:rPr lang="en-US" sz="3000">
                <a:solidFill>
                  <a:schemeClr val="dk1"/>
                </a:solidFill>
              </a:rPr>
              <a:t>Interface</a:t>
            </a:r>
          </a:p>
        </p:txBody>
      </p:sp>
      <p:pic>
        <p:nvPicPr>
          <p:cNvPr id="144" name="Shape 144"/>
          <p:cNvPicPr preferRelativeResize="0"/>
          <p:nvPr/>
        </p:nvPicPr>
        <p:blipFill>
          <a:blip r:embed="rId3">
            <a:alphaModFix/>
          </a:blip>
          <a:stretch>
            <a:fillRect/>
          </a:stretch>
        </p:blipFill>
        <p:spPr>
          <a:xfrm>
            <a:off x="9536023" y="101075"/>
            <a:ext cx="2360924" cy="248434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body" idx="1"/>
          </p:nvPr>
        </p:nvSpPr>
        <p:spPr>
          <a:xfrm>
            <a:off x="812241" y="1147472"/>
            <a:ext cx="10363200" cy="4904699"/>
          </a:xfrm>
          <a:prstGeom prst="rect">
            <a:avLst/>
          </a:prstGeom>
        </p:spPr>
        <p:txBody>
          <a:bodyPr lIns="117825" tIns="117825" rIns="117825" bIns="117825" anchor="t" anchorCtr="0">
            <a:noAutofit/>
          </a:bodyPr>
          <a:lstStyle/>
          <a:p>
            <a:pPr marL="342900" lvl="0" indent="-238125" rtl="0">
              <a:lnSpc>
                <a:spcPct val="115000"/>
              </a:lnSpc>
              <a:spcBef>
                <a:spcPts val="440"/>
              </a:spcBef>
              <a:buClr>
                <a:srgbClr val="6699FF"/>
              </a:buClr>
              <a:buSzPct val="100000"/>
              <a:buFont typeface="Gloria Hallelujah"/>
            </a:pPr>
            <a:r>
              <a:rPr lang="en-US" sz="3000" b="1">
                <a:solidFill>
                  <a:srgbClr val="6699FF"/>
                </a:solidFill>
              </a:rPr>
              <a:t>Two default policies:</a:t>
            </a:r>
          </a:p>
          <a:p>
            <a:pPr marL="0" lvl="0" indent="0" rtl="0">
              <a:lnSpc>
                <a:spcPct val="115000"/>
              </a:lnSpc>
              <a:spcBef>
                <a:spcPts val="440"/>
              </a:spcBef>
              <a:buNone/>
            </a:pPr>
            <a:endParaRPr sz="3000" b="1">
              <a:solidFill>
                <a:srgbClr val="6699FF"/>
              </a:solidFill>
            </a:endParaRPr>
          </a:p>
          <a:p>
            <a:pPr marL="1600200" lvl="3" indent="-101600" rtl="0">
              <a:lnSpc>
                <a:spcPct val="115000"/>
              </a:lnSpc>
              <a:spcBef>
                <a:spcPts val="1000"/>
              </a:spcBef>
              <a:buClr>
                <a:schemeClr val="dk1"/>
              </a:buClr>
              <a:buSzPct val="100000"/>
              <a:buFont typeface="Gloria Hallelujah"/>
            </a:pPr>
            <a:r>
              <a:rPr lang="en-US" sz="3000" b="1">
                <a:solidFill>
                  <a:srgbClr val="6B9462"/>
                </a:solidFill>
              </a:rPr>
              <a:t>Discard -</a:t>
            </a:r>
            <a:r>
              <a:rPr lang="en-US" sz="3000">
                <a:solidFill>
                  <a:schemeClr val="dk1"/>
                </a:solidFill>
              </a:rPr>
              <a:t> prohibit unless expressly permitted</a:t>
            </a:r>
          </a:p>
          <a:p>
            <a:pPr marL="2514600" lvl="5" indent="-101600" rtl="0">
              <a:lnSpc>
                <a:spcPct val="115000"/>
              </a:lnSpc>
              <a:spcBef>
                <a:spcPts val="980"/>
              </a:spcBef>
              <a:buClr>
                <a:schemeClr val="dk1"/>
              </a:buClr>
              <a:buSzPct val="100000"/>
              <a:buFont typeface="Gloria Hallelujah"/>
            </a:pPr>
            <a:r>
              <a:rPr lang="en-US" sz="3000">
                <a:solidFill>
                  <a:schemeClr val="dk1"/>
                </a:solidFill>
              </a:rPr>
              <a:t>More conservative, controlled, visible to users</a:t>
            </a:r>
          </a:p>
          <a:p>
            <a:pPr marL="1600200" lvl="3" indent="-101600" rtl="0">
              <a:lnSpc>
                <a:spcPct val="115000"/>
              </a:lnSpc>
              <a:spcBef>
                <a:spcPts val="1000"/>
              </a:spcBef>
              <a:buClr>
                <a:schemeClr val="dk1"/>
              </a:buClr>
              <a:buSzPct val="100000"/>
              <a:buFont typeface="Gloria Hallelujah"/>
            </a:pPr>
            <a:r>
              <a:rPr lang="en-US" sz="3000" b="1">
                <a:solidFill>
                  <a:srgbClr val="6B9462"/>
                </a:solidFill>
              </a:rPr>
              <a:t>Forward -</a:t>
            </a:r>
            <a:r>
              <a:rPr lang="en-US" sz="3000">
                <a:solidFill>
                  <a:schemeClr val="dk1"/>
                </a:solidFill>
              </a:rPr>
              <a:t> permit unless expressly prohibited</a:t>
            </a:r>
          </a:p>
          <a:p>
            <a:pPr marL="2514600" lvl="5" indent="-101600">
              <a:lnSpc>
                <a:spcPct val="115000"/>
              </a:lnSpc>
              <a:spcBef>
                <a:spcPts val="980"/>
              </a:spcBef>
              <a:spcAft>
                <a:spcPts val="600"/>
              </a:spcAft>
              <a:buClr>
                <a:schemeClr val="dk1"/>
              </a:buClr>
              <a:buSzPct val="100000"/>
              <a:buFont typeface="Gloria Hallelujah"/>
            </a:pPr>
            <a:r>
              <a:rPr lang="en-US" sz="3000">
                <a:solidFill>
                  <a:schemeClr val="dk1"/>
                </a:solidFill>
              </a:rPr>
              <a:t>Easier to manage and use but less secure</a:t>
            </a:r>
          </a:p>
        </p:txBody>
      </p:sp>
      <p:sp>
        <p:nvSpPr>
          <p:cNvPr id="151" name="Shape 15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Firewall</a:t>
            </a:r>
          </a:p>
        </p:txBody>
      </p:sp>
      <p:pic>
        <p:nvPicPr>
          <p:cNvPr id="152" name="Shape 152"/>
          <p:cNvPicPr preferRelativeResize="0"/>
          <p:nvPr/>
        </p:nvPicPr>
        <p:blipFill>
          <a:blip r:embed="rId3">
            <a:alphaModFix/>
          </a:blip>
          <a:stretch>
            <a:fillRect/>
          </a:stretch>
        </p:blipFill>
        <p:spPr>
          <a:xfrm>
            <a:off x="9465173" y="0"/>
            <a:ext cx="2360924" cy="2484349"/>
          </a:xfrm>
          <a:prstGeom prst="rect">
            <a:avLst/>
          </a:prstGeom>
          <a:noFill/>
          <a:ln>
            <a:noFill/>
          </a:ln>
        </p:spPr>
      </p:pic>
      <p:pic>
        <p:nvPicPr>
          <p:cNvPr id="153" name="Shape 153"/>
          <p:cNvPicPr preferRelativeResize="0"/>
          <p:nvPr/>
        </p:nvPicPr>
        <p:blipFill>
          <a:blip r:embed="rId4">
            <a:alphaModFix/>
          </a:blip>
          <a:stretch>
            <a:fillRect/>
          </a:stretch>
        </p:blipFill>
        <p:spPr>
          <a:xfrm>
            <a:off x="537262" y="4470524"/>
            <a:ext cx="1425874" cy="1268100"/>
          </a:xfrm>
          <a:prstGeom prst="rect">
            <a:avLst/>
          </a:prstGeom>
          <a:noFill/>
          <a:ln>
            <a:noFill/>
          </a:ln>
        </p:spPr>
      </p:pic>
      <p:pic>
        <p:nvPicPr>
          <p:cNvPr id="154" name="Shape 154"/>
          <p:cNvPicPr preferRelativeResize="0"/>
          <p:nvPr/>
        </p:nvPicPr>
        <p:blipFill>
          <a:blip r:embed="rId5">
            <a:alphaModFix/>
          </a:blip>
          <a:stretch>
            <a:fillRect/>
          </a:stretch>
        </p:blipFill>
        <p:spPr>
          <a:xfrm>
            <a:off x="605549" y="2484349"/>
            <a:ext cx="1062600" cy="142311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2318291" y="137112"/>
            <a:ext cx="10363200" cy="1143000"/>
          </a:xfrm>
          <a:prstGeom prst="rect">
            <a:avLst/>
          </a:prstGeom>
        </p:spPr>
        <p:txBody>
          <a:bodyPr lIns="117825" tIns="117825" rIns="117825" bIns="117825" anchor="ctr" anchorCtr="0">
            <a:noAutofit/>
          </a:bodyPr>
          <a:lstStyle/>
          <a:p>
            <a:pPr lvl="0" algn="l" rtl="0">
              <a:spcBef>
                <a:spcPts val="0"/>
              </a:spcBef>
              <a:buNone/>
            </a:pPr>
            <a:r>
              <a:rPr lang="en-US" dirty="0"/>
              <a:t>Firewall Filtering Quiz</a:t>
            </a:r>
          </a:p>
        </p:txBody>
      </p:sp>
      <p:graphicFrame>
        <p:nvGraphicFramePr>
          <p:cNvPr id="161" name="Shape 161"/>
          <p:cNvGraphicFramePr/>
          <p:nvPr/>
        </p:nvGraphicFramePr>
        <p:xfrm>
          <a:off x="584750" y="2694975"/>
          <a:ext cx="11022500" cy="3639650"/>
        </p:xfrm>
        <a:graphic>
          <a:graphicData uri="http://schemas.openxmlformats.org/drawingml/2006/table">
            <a:tbl>
              <a:tblPr>
                <a:noFill/>
                <a:tableStyleId>{62410D7B-065B-4015-841C-86F9FDD0CFD9}</a:tableStyleId>
              </a:tblPr>
              <a:tblGrid>
                <a:gridCol w="6360625"/>
                <a:gridCol w="2693725"/>
                <a:gridCol w="1968150"/>
              </a:tblGrid>
              <a:tr h="649600">
                <a:tc>
                  <a:txBody>
                    <a:bodyPr/>
                    <a:lstStyle/>
                    <a:p>
                      <a:pPr marL="342900" lvl="0" indent="-190500" rtl="0">
                        <a:spcBef>
                          <a:spcPts val="0"/>
                        </a:spcBef>
                        <a:buNone/>
                      </a:pPr>
                      <a:r>
                        <a:rPr lang="en-US" sz="3000" b="1">
                          <a:latin typeface="Gloria Hallelujah"/>
                          <a:ea typeface="Gloria Hallelujah"/>
                          <a:cs typeface="Gloria Hallelujah"/>
                          <a:sym typeface="Gloria Hallelujah"/>
                        </a:rPr>
                        <a:t>Policy</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r>
                        <a:rPr lang="en-US" sz="3000" b="1">
                          <a:latin typeface="Gloria Hallelujah"/>
                          <a:ea typeface="Gloria Hallelujah"/>
                          <a:cs typeface="Gloria Hallelujah"/>
                          <a:sym typeface="Gloria Hallelujah"/>
                        </a:rPr>
                        <a:t>Ease of Use</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r>
                        <a:rPr lang="en-US" sz="3000" b="1">
                          <a:latin typeface="Gloria Hallelujah"/>
                          <a:ea typeface="Gloria Hallelujah"/>
                          <a:cs typeface="Gloria Hallelujah"/>
                          <a:sym typeface="Gloria Hallelujah"/>
                        </a:rPr>
                        <a:t>Security </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r>
              <a:tr h="1031325">
                <a:tc>
                  <a:txBody>
                    <a:bodyPr/>
                    <a:lstStyle/>
                    <a:p>
                      <a:pPr marL="342900" lvl="0" indent="-190500" rtl="0">
                        <a:spcBef>
                          <a:spcPts val="0"/>
                        </a:spcBef>
                        <a:buNone/>
                      </a:pPr>
                      <a:r>
                        <a:rPr lang="en-US" sz="2800">
                          <a:latin typeface="Gloria Hallelujah"/>
                          <a:ea typeface="Gloria Hallelujah"/>
                          <a:cs typeface="Gloria Hallelujah"/>
                          <a:sym typeface="Gloria Hallelujah"/>
                        </a:rPr>
                        <a:t>Accepts only packets it knows are safe</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r>
              <a:tr h="927400">
                <a:tc>
                  <a:txBody>
                    <a:bodyPr/>
                    <a:lstStyle/>
                    <a:p>
                      <a:pPr marL="342900" lvl="0" indent="-190500" rtl="0">
                        <a:spcBef>
                          <a:spcPts val="0"/>
                        </a:spcBef>
                        <a:buNone/>
                      </a:pPr>
                      <a:r>
                        <a:rPr lang="en-US" sz="2800">
                          <a:latin typeface="Gloria Hallelujah"/>
                          <a:ea typeface="Gloria Hallelujah"/>
                          <a:cs typeface="Gloria Hallelujah"/>
                          <a:sym typeface="Gloria Hallelujah"/>
                        </a:rPr>
                        <a:t>Drops packets it knows are unsafe</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r>
              <a:tr h="1031325">
                <a:tc>
                  <a:txBody>
                    <a:bodyPr/>
                    <a:lstStyle/>
                    <a:p>
                      <a:pPr marL="342900" lvl="0" indent="-190500" rtl="0">
                        <a:spcBef>
                          <a:spcPts val="0"/>
                        </a:spcBef>
                        <a:buNone/>
                      </a:pPr>
                      <a:r>
                        <a:rPr lang="en-US" sz="2800">
                          <a:latin typeface="Gloria Hallelujah"/>
                          <a:ea typeface="Gloria Hallelujah"/>
                          <a:cs typeface="Gloria Hallelujah"/>
                          <a:sym typeface="Gloria Hallelujah"/>
                        </a:rPr>
                        <a:t>Queries user about questionable packet</a:t>
                      </a: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c>
                  <a:txBody>
                    <a:bodyPr/>
                    <a:lstStyle/>
                    <a:p>
                      <a:pPr marL="342900" lvl="0" indent="-190500" rtl="0">
                        <a:spcBef>
                          <a:spcPts val="0"/>
                        </a:spcBef>
                        <a:buNone/>
                      </a:pPr>
                      <a:endParaRPr sz="2800">
                        <a:latin typeface="Gloria Hallelujah"/>
                        <a:ea typeface="Gloria Hallelujah"/>
                        <a:cs typeface="Gloria Hallelujah"/>
                        <a:sym typeface="Gloria Hallelujah"/>
                      </a:endParaRPr>
                    </a:p>
                  </a:txBody>
                  <a:tcPr marL="63500" marR="63500" marT="63500" marB="63500">
                    <a:lnL w="38100" cap="flat" cmpd="sng">
                      <a:solidFill>
                        <a:srgbClr val="000000"/>
                      </a:solidFill>
                      <a:prstDash val="solid"/>
                      <a:round/>
                      <a:headEnd type="none" w="med" len="med"/>
                      <a:tailEnd type="none" w="med" len="med"/>
                    </a:lnL>
                    <a:lnR w="38100" cap="flat" cmpd="sng">
                      <a:solidFill>
                        <a:srgbClr val="000000"/>
                      </a:solidFill>
                      <a:prstDash val="solid"/>
                      <a:round/>
                      <a:headEnd type="none" w="med" len="med"/>
                      <a:tailEnd type="none" w="med" len="med"/>
                    </a:lnR>
                    <a:lnT w="38100" cap="flat" cmpd="sng">
                      <a:solidFill>
                        <a:srgbClr val="000000"/>
                      </a:solidFill>
                      <a:prstDash val="solid"/>
                      <a:round/>
                      <a:headEnd type="none" w="med" len="med"/>
                      <a:tailEnd type="none" w="med" len="med"/>
                    </a:lnT>
                    <a:lnB w="38100" cap="flat" cmpd="sng">
                      <a:solidFill>
                        <a:srgbClr val="000000"/>
                      </a:solidFill>
                      <a:prstDash val="solid"/>
                      <a:round/>
                      <a:headEnd type="none" w="med" len="med"/>
                      <a:tailEnd type="none" w="med" len="med"/>
                    </a:lnB>
                  </a:tcPr>
                </a:tc>
              </a:tr>
            </a:tbl>
          </a:graphicData>
        </a:graphic>
      </p:graphicFrame>
      <p:sp>
        <p:nvSpPr>
          <p:cNvPr id="162" name="Shape 162"/>
          <p:cNvSpPr txBox="1"/>
          <p:nvPr/>
        </p:nvSpPr>
        <p:spPr>
          <a:xfrm>
            <a:off x="2425900" y="1192350"/>
            <a:ext cx="9646500" cy="1562399"/>
          </a:xfrm>
          <a:prstGeom prst="rect">
            <a:avLst/>
          </a:prstGeom>
          <a:noFill/>
          <a:ln>
            <a:noFill/>
          </a:ln>
        </p:spPr>
        <p:txBody>
          <a:bodyPr lIns="91425" tIns="91425" rIns="91425" bIns="91425" anchor="ctr" anchorCtr="0">
            <a:noAutofit/>
          </a:bodyPr>
          <a:lstStyle/>
          <a:p>
            <a:pPr marL="342900" indent="-190500" rtl="0">
              <a:spcBef>
                <a:spcPts val="0"/>
              </a:spcBef>
              <a:buNone/>
            </a:pPr>
            <a:r>
              <a:rPr lang="en-US" sz="3000">
                <a:latin typeface="Gloria Hallelujah"/>
                <a:ea typeface="Gloria Hallelujah"/>
                <a:cs typeface="Gloria Hallelujah"/>
                <a:sym typeface="Gloria Hallelujah"/>
              </a:rPr>
              <a:t>Rank each policy based on </a:t>
            </a:r>
            <a:r>
              <a:rPr lang="en-US" sz="3000" b="1">
                <a:solidFill>
                  <a:srgbClr val="6B9462"/>
                </a:solidFill>
                <a:latin typeface="Gloria Hallelujah"/>
                <a:ea typeface="Gloria Hallelujah"/>
                <a:cs typeface="Gloria Hallelujah"/>
                <a:sym typeface="Gloria Hallelujah"/>
              </a:rPr>
              <a:t>user convenience and security.</a:t>
            </a:r>
          </a:p>
          <a:p>
            <a:pPr marL="152400" lvl="0" indent="0" rtl="0">
              <a:spcBef>
                <a:spcPts val="0"/>
              </a:spcBef>
              <a:buNone/>
            </a:pPr>
            <a:r>
              <a:rPr lang="en-US" sz="3000">
                <a:latin typeface="Gloria Hallelujah"/>
                <a:ea typeface="Gloria Hallelujah"/>
                <a:cs typeface="Gloria Hallelujah"/>
                <a:sym typeface="Gloria Hallelujah"/>
              </a:rPr>
              <a:t>Use number </a:t>
            </a:r>
            <a:r>
              <a:rPr lang="en-US" sz="3000" b="1">
                <a:solidFill>
                  <a:srgbClr val="6699FF"/>
                </a:solidFill>
                <a:latin typeface="Gloria Hallelujah"/>
                <a:ea typeface="Gloria Hallelujah"/>
                <a:cs typeface="Gloria Hallelujah"/>
                <a:sym typeface="Gloria Hallelujah"/>
              </a:rPr>
              <a:t>1 for best, 2, 3 for worst</a:t>
            </a:r>
          </a:p>
          <a:p>
            <a:pPr marL="342900" lvl="0" indent="-190500" rtl="0">
              <a:spcBef>
                <a:spcPts val="0"/>
              </a:spcBef>
              <a:buNone/>
            </a:pPr>
            <a:endParaRPr sz="3000">
              <a:latin typeface="Gloria Hallelujah"/>
              <a:ea typeface="Gloria Hallelujah"/>
              <a:cs typeface="Gloria Hallelujah"/>
              <a:sym typeface="Gloria Hallelujah"/>
            </a:endParaRPr>
          </a:p>
        </p:txBody>
      </p:sp>
      <p:pic>
        <p:nvPicPr>
          <p:cNvPr id="163" name="Shape 163"/>
          <p:cNvPicPr preferRelativeResize="0"/>
          <p:nvPr/>
        </p:nvPicPr>
        <p:blipFill>
          <a:blip r:embed="rId3">
            <a:alphaModFix/>
          </a:blip>
          <a:stretch>
            <a:fillRect/>
          </a:stretch>
        </p:blipFill>
        <p:spPr>
          <a:xfrm>
            <a:off x="441196" y="373171"/>
            <a:ext cx="1617449" cy="1785496"/>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Typical Firewall Configuration</a:t>
            </a:r>
          </a:p>
        </p:txBody>
      </p:sp>
      <p:sp>
        <p:nvSpPr>
          <p:cNvPr id="170" name="Shape 170"/>
          <p:cNvSpPr txBox="1">
            <a:spLocks noGrp="1"/>
          </p:cNvSpPr>
          <p:nvPr>
            <p:ph type="body" idx="1"/>
          </p:nvPr>
        </p:nvSpPr>
        <p:spPr>
          <a:xfrm>
            <a:off x="5485371" y="1833750"/>
            <a:ext cx="5761800" cy="4904699"/>
          </a:xfrm>
          <a:prstGeom prst="rect">
            <a:avLst/>
          </a:prstGeom>
        </p:spPr>
        <p:txBody>
          <a:bodyPr lIns="117825" tIns="117825" rIns="117825" bIns="117825" anchor="t" anchorCtr="0">
            <a:noAutofit/>
          </a:bodyPr>
          <a:lstStyle/>
          <a:p>
            <a:pPr marL="0" lvl="0" indent="0" rtl="0">
              <a:lnSpc>
                <a:spcPct val="100000"/>
              </a:lnSpc>
              <a:spcBef>
                <a:spcPts val="0"/>
              </a:spcBef>
              <a:buNone/>
            </a:pPr>
            <a:endParaRPr sz="3000">
              <a:solidFill>
                <a:schemeClr val="dk1"/>
              </a:solidFill>
            </a:endParaRPr>
          </a:p>
          <a:p>
            <a:pPr marL="342900" lvl="0" indent="-190500" rtl="0">
              <a:lnSpc>
                <a:spcPct val="100000"/>
              </a:lnSpc>
              <a:spcBef>
                <a:spcPts val="640"/>
              </a:spcBef>
              <a:buClr>
                <a:schemeClr val="dk1"/>
              </a:buClr>
              <a:buSzPct val="100000"/>
              <a:buFont typeface="Gloria Hallelujah"/>
            </a:pPr>
            <a:r>
              <a:rPr lang="en-US" sz="3000">
                <a:solidFill>
                  <a:schemeClr val="dk1"/>
                </a:solidFill>
              </a:rPr>
              <a:t>If </a:t>
            </a:r>
            <a:r>
              <a:rPr lang="en-US" sz="3000" b="1">
                <a:solidFill>
                  <a:srgbClr val="6B9462"/>
                </a:solidFill>
              </a:rPr>
              <a:t>dynamic protocols</a:t>
            </a:r>
            <a:r>
              <a:rPr lang="en-US" sz="3000">
                <a:solidFill>
                  <a:schemeClr val="dk1"/>
                </a:solidFill>
              </a:rPr>
              <a:t> are in use, </a:t>
            </a:r>
            <a:r>
              <a:rPr lang="en-US" sz="3000" b="1" i="1">
                <a:solidFill>
                  <a:srgbClr val="6699FF"/>
                </a:solidFill>
              </a:rPr>
              <a:t>entire ranges of ports must be allowed </a:t>
            </a:r>
            <a:r>
              <a:rPr lang="en-US" sz="3000">
                <a:solidFill>
                  <a:schemeClr val="dk1"/>
                </a:solidFill>
              </a:rPr>
              <a:t>for the protocol to work</a:t>
            </a:r>
            <a:r>
              <a:rPr lang="en-US" sz="3000" i="1">
                <a:solidFill>
                  <a:schemeClr val="dk1"/>
                </a:solidFill>
              </a:rPr>
              <a:t>.</a:t>
            </a:r>
          </a:p>
          <a:p>
            <a:pPr marL="0" lvl="0" indent="0" rtl="0">
              <a:lnSpc>
                <a:spcPct val="100000"/>
              </a:lnSpc>
              <a:spcBef>
                <a:spcPts val="640"/>
              </a:spcBef>
              <a:buNone/>
            </a:pPr>
            <a:endParaRPr sz="3000" i="1">
              <a:solidFill>
                <a:schemeClr val="dk1"/>
              </a:solidFill>
            </a:endParaRPr>
          </a:p>
          <a:p>
            <a:pPr marL="342900" lvl="0" indent="-190500" rtl="0">
              <a:lnSpc>
                <a:spcPct val="100000"/>
              </a:lnSpc>
              <a:spcBef>
                <a:spcPts val="640"/>
              </a:spcBef>
              <a:buClr>
                <a:schemeClr val="dk1"/>
              </a:buClr>
              <a:buSzPct val="100000"/>
              <a:buFont typeface="Arial"/>
            </a:pPr>
            <a:r>
              <a:rPr lang="en-US" sz="3000" b="1">
                <a:solidFill>
                  <a:srgbClr val="6B9462"/>
                </a:solidFill>
              </a:rPr>
              <a:t>Ports &gt; 1024 left open</a:t>
            </a:r>
          </a:p>
        </p:txBody>
      </p:sp>
      <p:pic>
        <p:nvPicPr>
          <p:cNvPr id="171" name="Shape 171"/>
          <p:cNvPicPr preferRelativeResize="0"/>
          <p:nvPr/>
        </p:nvPicPr>
        <p:blipFill>
          <a:blip r:embed="rId3">
            <a:alphaModFix/>
          </a:blip>
          <a:stretch>
            <a:fillRect/>
          </a:stretch>
        </p:blipFill>
        <p:spPr>
          <a:xfrm>
            <a:off x="1043770" y="1558624"/>
            <a:ext cx="3671224" cy="46192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Examples</a:t>
            </a:r>
          </a:p>
        </p:txBody>
      </p:sp>
      <p:pic>
        <p:nvPicPr>
          <p:cNvPr id="178" name="Shape 178"/>
          <p:cNvPicPr preferRelativeResize="0"/>
          <p:nvPr/>
        </p:nvPicPr>
        <p:blipFill rotWithShape="1">
          <a:blip r:embed="rId3">
            <a:alphaModFix/>
          </a:blip>
          <a:srcRect r="9090"/>
          <a:stretch/>
        </p:blipFill>
        <p:spPr>
          <a:xfrm>
            <a:off x="1765698" y="1371600"/>
            <a:ext cx="9810726" cy="48387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Defense-in-Depth</a:t>
            </a:r>
          </a:p>
        </p:txBody>
      </p:sp>
      <p:pic>
        <p:nvPicPr>
          <p:cNvPr id="26" name="Shape 26"/>
          <p:cNvPicPr preferRelativeResize="0"/>
          <p:nvPr/>
        </p:nvPicPr>
        <p:blipFill>
          <a:blip r:embed="rId3">
            <a:alphaModFix/>
          </a:blip>
          <a:stretch>
            <a:fillRect/>
          </a:stretch>
        </p:blipFill>
        <p:spPr>
          <a:xfrm>
            <a:off x="1099700" y="1241724"/>
            <a:ext cx="9284152" cy="49503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812241" y="36007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Modifying the Rules on Source Ports</a:t>
            </a:r>
          </a:p>
        </p:txBody>
      </p:sp>
      <p:pic>
        <p:nvPicPr>
          <p:cNvPr id="185" name="Shape 185"/>
          <p:cNvPicPr preferRelativeResize="0"/>
          <p:nvPr/>
        </p:nvPicPr>
        <p:blipFill>
          <a:blip r:embed="rId3">
            <a:alphaModFix/>
          </a:blip>
          <a:stretch>
            <a:fillRect/>
          </a:stretch>
        </p:blipFill>
        <p:spPr>
          <a:xfrm>
            <a:off x="586975" y="1419125"/>
            <a:ext cx="11334750" cy="48387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Advantages</a:t>
            </a:r>
          </a:p>
        </p:txBody>
      </p:sp>
      <p:sp>
        <p:nvSpPr>
          <p:cNvPr id="192" name="Shape 192"/>
          <p:cNvSpPr txBox="1">
            <a:spLocks noGrp="1"/>
          </p:cNvSpPr>
          <p:nvPr>
            <p:ph type="body" idx="1"/>
          </p:nvPr>
        </p:nvSpPr>
        <p:spPr>
          <a:xfrm>
            <a:off x="5724296" y="2093625"/>
            <a:ext cx="6311699" cy="4904699"/>
          </a:xfrm>
          <a:prstGeom prst="rect">
            <a:avLst/>
          </a:prstGeom>
        </p:spPr>
        <p:txBody>
          <a:bodyPr lIns="117825" tIns="117825" rIns="117825" bIns="117825" anchor="t" anchorCtr="0">
            <a:noAutofit/>
          </a:bodyPr>
          <a:lstStyle/>
          <a:p>
            <a:pPr marL="342900" lvl="0" indent="-190500" rtl="0">
              <a:lnSpc>
                <a:spcPct val="150000"/>
              </a:lnSpc>
              <a:spcBef>
                <a:spcPts val="0"/>
              </a:spcBef>
              <a:buClr>
                <a:srgbClr val="6B9462"/>
              </a:buClr>
              <a:buSzPct val="100000"/>
              <a:buFont typeface="Gloria Hallelujah"/>
            </a:pPr>
            <a:r>
              <a:rPr lang="en-US" sz="3000" b="1">
                <a:solidFill>
                  <a:srgbClr val="6B9462"/>
                </a:solidFill>
              </a:rPr>
              <a:t>Advantages:</a:t>
            </a:r>
          </a:p>
          <a:p>
            <a:pPr marL="742950" lvl="1" indent="-190500" rtl="0">
              <a:lnSpc>
                <a:spcPct val="150000"/>
              </a:lnSpc>
              <a:spcBef>
                <a:spcPts val="400"/>
              </a:spcBef>
              <a:buClr>
                <a:schemeClr val="dk1"/>
              </a:buClr>
              <a:buSzPct val="100000"/>
              <a:buFont typeface="Gloria Hallelujah"/>
            </a:pPr>
            <a:r>
              <a:rPr lang="en-US" sz="3000">
                <a:solidFill>
                  <a:schemeClr val="dk1"/>
                </a:solidFill>
              </a:rPr>
              <a:t>Simplicity</a:t>
            </a:r>
          </a:p>
          <a:p>
            <a:pPr marL="742950" lvl="1" indent="-190500" rtl="0">
              <a:lnSpc>
                <a:spcPct val="150000"/>
              </a:lnSpc>
              <a:spcBef>
                <a:spcPts val="400"/>
              </a:spcBef>
              <a:buClr>
                <a:schemeClr val="dk1"/>
              </a:buClr>
              <a:buSzPct val="100000"/>
              <a:buFont typeface="Gloria Hallelujah"/>
            </a:pPr>
            <a:r>
              <a:rPr lang="en-US" sz="3000">
                <a:solidFill>
                  <a:schemeClr val="dk1"/>
                </a:solidFill>
              </a:rPr>
              <a:t>Typically transparent to users and are very fast</a:t>
            </a:r>
          </a:p>
        </p:txBody>
      </p:sp>
      <p:pic>
        <p:nvPicPr>
          <p:cNvPr id="193" name="Shape 193"/>
          <p:cNvPicPr preferRelativeResize="0"/>
          <p:nvPr/>
        </p:nvPicPr>
        <p:blipFill>
          <a:blip r:embed="rId3">
            <a:alphaModFix/>
          </a:blip>
          <a:stretch>
            <a:fillRect/>
          </a:stretch>
        </p:blipFill>
        <p:spPr>
          <a:xfrm>
            <a:off x="609300" y="1161902"/>
            <a:ext cx="4939750" cy="51980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812241" y="46765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Packet Filtering Weaknesses</a:t>
            </a:r>
          </a:p>
        </p:txBody>
      </p:sp>
      <p:sp>
        <p:nvSpPr>
          <p:cNvPr id="200" name="Shape 200"/>
          <p:cNvSpPr txBox="1">
            <a:spLocks noGrp="1"/>
          </p:cNvSpPr>
          <p:nvPr>
            <p:ph type="body" idx="1"/>
          </p:nvPr>
        </p:nvSpPr>
        <p:spPr>
          <a:xfrm>
            <a:off x="812250" y="1610650"/>
            <a:ext cx="11451599" cy="4904699"/>
          </a:xfrm>
          <a:prstGeom prst="rect">
            <a:avLst/>
          </a:prstGeom>
        </p:spPr>
        <p:txBody>
          <a:bodyPr lIns="117825" tIns="117825" rIns="117825" bIns="117825" anchor="t" anchorCtr="0">
            <a:noAutofit/>
          </a:bodyPr>
          <a:lstStyle/>
          <a:p>
            <a:pPr marL="742950" lvl="1" indent="-190500" rtl="0">
              <a:lnSpc>
                <a:spcPct val="115000"/>
              </a:lnSpc>
              <a:spcBef>
                <a:spcPts val="400"/>
              </a:spcBef>
              <a:buClr>
                <a:schemeClr val="dk1"/>
              </a:buClr>
              <a:buSzPct val="100000"/>
              <a:buFont typeface="Gloria Hallelujah"/>
            </a:pPr>
            <a:r>
              <a:rPr lang="en-US" sz="3000">
                <a:solidFill>
                  <a:schemeClr val="dk1"/>
                </a:solidFill>
              </a:rPr>
              <a:t>Cannot prevent attacks that </a:t>
            </a:r>
            <a:r>
              <a:rPr lang="en-US" sz="3000" b="1">
                <a:solidFill>
                  <a:srgbClr val="A61C00"/>
                </a:solidFill>
              </a:rPr>
              <a:t>employ application specific vulnerabilities or functions</a:t>
            </a:r>
          </a:p>
          <a:p>
            <a:pPr marL="742950" lvl="1" indent="-190500" rtl="0">
              <a:lnSpc>
                <a:spcPct val="115000"/>
              </a:lnSpc>
              <a:spcBef>
                <a:spcPts val="400"/>
              </a:spcBef>
              <a:buClr>
                <a:schemeClr val="dk1"/>
              </a:buClr>
              <a:buSzPct val="100000"/>
              <a:buFont typeface="Gloria Hallelujah"/>
            </a:pPr>
            <a:r>
              <a:rPr lang="en-US" sz="3000">
                <a:solidFill>
                  <a:schemeClr val="dk1"/>
                </a:solidFill>
              </a:rPr>
              <a:t>Limited </a:t>
            </a:r>
            <a:r>
              <a:rPr lang="en-US" sz="3000" b="1">
                <a:solidFill>
                  <a:srgbClr val="A61C00"/>
                </a:solidFill>
              </a:rPr>
              <a:t>logging </a:t>
            </a:r>
            <a:r>
              <a:rPr lang="en-US" sz="3000">
                <a:solidFill>
                  <a:schemeClr val="dk1"/>
                </a:solidFill>
              </a:rPr>
              <a:t>functionality</a:t>
            </a:r>
          </a:p>
          <a:p>
            <a:pPr marL="742950" lvl="1" indent="-190500" rtl="0">
              <a:lnSpc>
                <a:spcPct val="115000"/>
              </a:lnSpc>
              <a:spcBef>
                <a:spcPts val="400"/>
              </a:spcBef>
              <a:buClr>
                <a:schemeClr val="dk1"/>
              </a:buClr>
              <a:buSzPct val="100000"/>
              <a:buFont typeface="Gloria Hallelujah"/>
            </a:pPr>
            <a:r>
              <a:rPr lang="en-US" sz="3000">
                <a:solidFill>
                  <a:schemeClr val="dk1"/>
                </a:solidFill>
              </a:rPr>
              <a:t>Vulnerable to attacks and exploits that </a:t>
            </a:r>
            <a:r>
              <a:rPr lang="en-US" sz="3000" b="1">
                <a:solidFill>
                  <a:srgbClr val="A61C00"/>
                </a:solidFill>
              </a:rPr>
              <a:t>take advantage of TCP/IP</a:t>
            </a:r>
          </a:p>
          <a:p>
            <a:pPr marL="742950" lvl="1" indent="-190500" rtl="0">
              <a:lnSpc>
                <a:spcPct val="115000"/>
              </a:lnSpc>
              <a:spcBef>
                <a:spcPts val="0"/>
              </a:spcBef>
              <a:buClr>
                <a:schemeClr val="dk1"/>
              </a:buClr>
              <a:buSzPct val="100000"/>
              <a:buFont typeface="Gloria Hallelujah"/>
            </a:pPr>
            <a:r>
              <a:rPr lang="en-US" sz="3000">
                <a:solidFill>
                  <a:schemeClr val="dk1"/>
                </a:solidFill>
              </a:rPr>
              <a:t>Packet filter firewalls are susceptible to </a:t>
            </a:r>
            <a:r>
              <a:rPr lang="en-US" sz="3000" b="1">
                <a:solidFill>
                  <a:srgbClr val="A61C00"/>
                </a:solidFill>
              </a:rPr>
              <a:t>security breaches caused by improper configurations</a:t>
            </a:r>
          </a:p>
          <a:p>
            <a:pPr marL="342900" lvl="0" indent="-190500" rtl="0">
              <a:lnSpc>
                <a:spcPct val="115000"/>
              </a:lnSpc>
              <a:spcBef>
                <a:spcPts val="0"/>
              </a:spcBef>
              <a:buClr>
                <a:schemeClr val="dk1"/>
              </a:buClr>
              <a:buFont typeface="Arial"/>
              <a:buNone/>
            </a:pPr>
            <a:endParaRPr sz="3000">
              <a:solidFill>
                <a:schemeClr val="dk1"/>
              </a:solidFill>
            </a:endParaRPr>
          </a:p>
          <a:p>
            <a:pPr lvl="0" rtl="0">
              <a:lnSpc>
                <a:spcPct val="115000"/>
              </a:lnSpc>
              <a:spcBef>
                <a:spcPts val="0"/>
              </a:spcBef>
              <a:buNone/>
            </a:pPr>
            <a:endParaRPr sz="3000"/>
          </a:p>
        </p:txBody>
      </p:sp>
      <p:pic>
        <p:nvPicPr>
          <p:cNvPr id="201" name="Shape 201"/>
          <p:cNvPicPr preferRelativeResize="0"/>
          <p:nvPr/>
        </p:nvPicPr>
        <p:blipFill rotWithShape="1">
          <a:blip r:embed="rId3">
            <a:alphaModFix/>
          </a:blip>
          <a:srcRect r="49466"/>
          <a:stretch/>
        </p:blipFill>
        <p:spPr>
          <a:xfrm>
            <a:off x="1087614" y="372050"/>
            <a:ext cx="1147033" cy="11430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Shape 207"/>
          <p:cNvSpPr txBox="1">
            <a:spLocks noGrp="1"/>
          </p:cNvSpPr>
          <p:nvPr>
            <p:ph type="title"/>
          </p:nvPr>
        </p:nvSpPr>
        <p:spPr>
          <a:xfrm>
            <a:off x="531000" y="49300"/>
            <a:ext cx="11130000" cy="1143000"/>
          </a:xfrm>
          <a:prstGeom prst="rect">
            <a:avLst/>
          </a:prstGeom>
        </p:spPr>
        <p:txBody>
          <a:bodyPr lIns="117825" tIns="117825" rIns="117825" bIns="117825" anchor="ctr" anchorCtr="0">
            <a:noAutofit/>
          </a:bodyPr>
          <a:lstStyle/>
          <a:p>
            <a:pPr marL="342900" lvl="0" indent="-190500" rtl="0">
              <a:lnSpc>
                <a:spcPct val="100000"/>
              </a:lnSpc>
              <a:spcBef>
                <a:spcPts val="0"/>
              </a:spcBef>
              <a:buNone/>
            </a:pPr>
            <a:r>
              <a:rPr lang="en-US">
                <a:solidFill>
                  <a:srgbClr val="9B37AA"/>
                </a:solidFill>
              </a:rPr>
              <a:t>Packet Filtering Firewall Countermeasures</a:t>
            </a:r>
          </a:p>
        </p:txBody>
      </p:sp>
      <p:sp>
        <p:nvSpPr>
          <p:cNvPr id="208" name="Shape 208"/>
          <p:cNvSpPr txBox="1">
            <a:spLocks noGrp="1"/>
          </p:cNvSpPr>
          <p:nvPr>
            <p:ph type="body" idx="1"/>
          </p:nvPr>
        </p:nvSpPr>
        <p:spPr>
          <a:xfrm>
            <a:off x="785400" y="1264025"/>
            <a:ext cx="10621200" cy="4904699"/>
          </a:xfrm>
          <a:prstGeom prst="rect">
            <a:avLst/>
          </a:prstGeom>
        </p:spPr>
        <p:txBody>
          <a:bodyPr lIns="117825" tIns="117825" rIns="117825" bIns="117825" anchor="t" anchorCtr="0">
            <a:noAutofit/>
          </a:bodyPr>
          <a:lstStyle/>
          <a:p>
            <a:pPr marL="457200" lvl="0" indent="-228600" rtl="0">
              <a:lnSpc>
                <a:spcPct val="115000"/>
              </a:lnSpc>
              <a:spcBef>
                <a:spcPts val="0"/>
              </a:spcBef>
              <a:buClr>
                <a:schemeClr val="dk1"/>
              </a:buClr>
              <a:buSzPct val="100000"/>
            </a:pPr>
            <a:r>
              <a:rPr lang="en-US" sz="2800" b="1">
                <a:solidFill>
                  <a:srgbClr val="6B9462"/>
                </a:solidFill>
              </a:rPr>
              <a:t>IP Address spoofing Countermeasure:</a:t>
            </a:r>
            <a:r>
              <a:rPr lang="en-US" sz="2800">
                <a:solidFill>
                  <a:schemeClr val="dk1"/>
                </a:solidFill>
              </a:rPr>
              <a:t> Discard packets with an inside source address if the packet arrives on an external interface. </a:t>
            </a:r>
          </a:p>
          <a:p>
            <a:pPr marL="457200" lvl="0" indent="-228600" rtl="0">
              <a:lnSpc>
                <a:spcPct val="115000"/>
              </a:lnSpc>
              <a:spcBef>
                <a:spcPts val="0"/>
              </a:spcBef>
              <a:buClr>
                <a:schemeClr val="dk1"/>
              </a:buClr>
              <a:buSzPct val="100000"/>
            </a:pPr>
            <a:r>
              <a:rPr lang="en-US" sz="2800" b="1">
                <a:solidFill>
                  <a:srgbClr val="6B9462"/>
                </a:solidFill>
              </a:rPr>
              <a:t>Source Routing Attacks Countermeasure:</a:t>
            </a:r>
            <a:r>
              <a:rPr lang="en-US" sz="2800">
                <a:solidFill>
                  <a:schemeClr val="dk1"/>
                </a:solidFill>
              </a:rPr>
              <a:t> Discard all packets in which the source destination specifies the route.</a:t>
            </a:r>
          </a:p>
          <a:p>
            <a:pPr marL="457200" lvl="0" indent="-228600" rtl="0">
              <a:lnSpc>
                <a:spcPct val="115000"/>
              </a:lnSpc>
              <a:spcBef>
                <a:spcPts val="0"/>
              </a:spcBef>
              <a:buClr>
                <a:schemeClr val="dk1"/>
              </a:buClr>
              <a:buSzPct val="100000"/>
            </a:pPr>
            <a:r>
              <a:rPr lang="en-US" sz="2800" b="1">
                <a:solidFill>
                  <a:srgbClr val="6B9462"/>
                </a:solidFill>
              </a:rPr>
              <a:t>Tiny Fragment Attack Countermeasure: </a:t>
            </a:r>
            <a:r>
              <a:rPr lang="en-US" sz="2800">
                <a:solidFill>
                  <a:schemeClr val="dk1"/>
                </a:solidFill>
              </a:rPr>
              <a:t>Enforcing a rule that the first fragment of a packet must contain a predefined minimum amount of the transport header</a:t>
            </a:r>
          </a:p>
          <a:p>
            <a:pPr lvl="0" rtl="0">
              <a:lnSpc>
                <a:spcPct val="115000"/>
              </a:lnSpc>
              <a:spcBef>
                <a:spcPts val="0"/>
              </a:spcBef>
              <a:buNone/>
            </a:pPr>
            <a:endParaRPr sz="2800"/>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334741" y="31227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Packet Filtering Quiz</a:t>
            </a:r>
          </a:p>
        </p:txBody>
      </p:sp>
      <p:sp>
        <p:nvSpPr>
          <p:cNvPr id="215" name="Shape 215"/>
          <p:cNvSpPr txBox="1">
            <a:spLocks noGrp="1"/>
          </p:cNvSpPr>
          <p:nvPr>
            <p:ph type="body" idx="1"/>
          </p:nvPr>
        </p:nvSpPr>
        <p:spPr>
          <a:xfrm>
            <a:off x="1462350" y="2395075"/>
            <a:ext cx="10507199" cy="4904699"/>
          </a:xfrm>
          <a:prstGeom prst="rect">
            <a:avLst/>
          </a:prstGeom>
        </p:spPr>
        <p:txBody>
          <a:bodyPr lIns="117825" tIns="117825" rIns="117825" bIns="117825" anchor="t" anchorCtr="0">
            <a:noAutofit/>
          </a:bodyPr>
          <a:lstStyle/>
          <a:p>
            <a:pPr marL="0" lvl="0" indent="0" rtl="0">
              <a:lnSpc>
                <a:spcPct val="115000"/>
              </a:lnSpc>
              <a:spcBef>
                <a:spcPts val="0"/>
              </a:spcBef>
              <a:buNone/>
            </a:pPr>
            <a:r>
              <a:rPr lang="en-US" sz="2400" dirty="0">
                <a:solidFill>
                  <a:schemeClr val="dk1"/>
                </a:solidFill>
              </a:rPr>
              <a:t>Must not share a common fragment identification number. </a:t>
            </a:r>
          </a:p>
          <a:p>
            <a:pPr marL="0" lvl="0" indent="0" rtl="0">
              <a:lnSpc>
                <a:spcPct val="115000"/>
              </a:lnSpc>
              <a:spcBef>
                <a:spcPts val="0"/>
              </a:spcBef>
              <a:buNone/>
            </a:pPr>
            <a:endParaRPr lang="en-US" sz="2400" dirty="0" smtClean="0">
              <a:solidFill>
                <a:schemeClr val="dk1"/>
              </a:solidFill>
            </a:endParaRPr>
          </a:p>
          <a:p>
            <a:pPr marL="0" lvl="0" indent="0" rtl="0">
              <a:lnSpc>
                <a:spcPct val="115000"/>
              </a:lnSpc>
              <a:spcBef>
                <a:spcPts val="0"/>
              </a:spcBef>
              <a:buNone/>
            </a:pPr>
            <a:r>
              <a:rPr lang="en-US" sz="2400" dirty="0" smtClean="0">
                <a:solidFill>
                  <a:schemeClr val="dk1"/>
                </a:solidFill>
              </a:rPr>
              <a:t>Each </a:t>
            </a:r>
            <a:r>
              <a:rPr lang="en-US" sz="2400" dirty="0">
                <a:solidFill>
                  <a:schemeClr val="dk1"/>
                </a:solidFill>
              </a:rPr>
              <a:t>fragment must say what its place or offset is in the </a:t>
            </a:r>
            <a:r>
              <a:rPr lang="en-US" sz="2400" dirty="0" smtClean="0">
                <a:solidFill>
                  <a:schemeClr val="dk1"/>
                </a:solidFill>
              </a:rPr>
              <a:t>original </a:t>
            </a:r>
            <a:r>
              <a:rPr lang="en-US" sz="2400" dirty="0" err="1" smtClean="0">
                <a:solidFill>
                  <a:schemeClr val="dk1"/>
                </a:solidFill>
              </a:rPr>
              <a:t>unfragmented</a:t>
            </a:r>
            <a:r>
              <a:rPr lang="en-US" sz="2400" dirty="0" smtClean="0">
                <a:solidFill>
                  <a:schemeClr val="dk1"/>
                </a:solidFill>
              </a:rPr>
              <a:t> </a:t>
            </a:r>
            <a:r>
              <a:rPr lang="en-US" sz="2400" dirty="0">
                <a:solidFill>
                  <a:schemeClr val="dk1"/>
                </a:solidFill>
              </a:rPr>
              <a:t>packet.</a:t>
            </a:r>
          </a:p>
          <a:p>
            <a:pPr marL="0" lvl="0" indent="0" rtl="0">
              <a:lnSpc>
                <a:spcPct val="115000"/>
              </a:lnSpc>
              <a:spcBef>
                <a:spcPts val="0"/>
              </a:spcBef>
              <a:buNone/>
            </a:pPr>
            <a:endParaRPr lang="en-US" sz="2400" dirty="0">
              <a:solidFill>
                <a:schemeClr val="dk1"/>
              </a:solidFill>
            </a:endParaRPr>
          </a:p>
          <a:p>
            <a:pPr marL="0" lvl="0" indent="0" rtl="0">
              <a:lnSpc>
                <a:spcPct val="115000"/>
              </a:lnSpc>
              <a:spcBef>
                <a:spcPts val="0"/>
              </a:spcBef>
              <a:buNone/>
            </a:pPr>
            <a:r>
              <a:rPr lang="en-US" sz="2400" dirty="0" smtClean="0">
                <a:solidFill>
                  <a:schemeClr val="dk1"/>
                </a:solidFill>
              </a:rPr>
              <a:t>Each </a:t>
            </a:r>
            <a:r>
              <a:rPr lang="en-US" sz="2400" dirty="0">
                <a:solidFill>
                  <a:schemeClr val="dk1"/>
                </a:solidFill>
              </a:rPr>
              <a:t>fragment must tell the length of the data carried in the fragment.</a:t>
            </a:r>
          </a:p>
          <a:p>
            <a:pPr marL="0" lvl="0" indent="0" rtl="0">
              <a:lnSpc>
                <a:spcPct val="115000"/>
              </a:lnSpc>
              <a:spcBef>
                <a:spcPts val="0"/>
              </a:spcBef>
              <a:buNone/>
            </a:pPr>
            <a:endParaRPr lang="en-US" sz="2400" dirty="0" smtClean="0">
              <a:solidFill>
                <a:schemeClr val="dk1"/>
              </a:solidFill>
            </a:endParaRPr>
          </a:p>
          <a:p>
            <a:pPr marL="0" lvl="0" indent="0" rtl="0">
              <a:lnSpc>
                <a:spcPct val="115000"/>
              </a:lnSpc>
              <a:spcBef>
                <a:spcPts val="0"/>
              </a:spcBef>
              <a:buNone/>
            </a:pPr>
            <a:r>
              <a:rPr lang="en-US" sz="2400" dirty="0" smtClean="0">
                <a:solidFill>
                  <a:schemeClr val="dk1"/>
                </a:solidFill>
              </a:rPr>
              <a:t>Finally </a:t>
            </a:r>
            <a:r>
              <a:rPr lang="en-US" sz="2400" dirty="0">
                <a:solidFill>
                  <a:schemeClr val="dk1"/>
                </a:solidFill>
              </a:rPr>
              <a:t>the fragment does not need to know whether more fragments follow this one.</a:t>
            </a:r>
          </a:p>
          <a:p>
            <a:pPr lvl="0" rtl="0">
              <a:lnSpc>
                <a:spcPct val="115000"/>
              </a:lnSpc>
              <a:spcBef>
                <a:spcPts val="0"/>
              </a:spcBef>
              <a:buNone/>
            </a:pPr>
            <a:endParaRPr sz="2800" dirty="0"/>
          </a:p>
        </p:txBody>
      </p:sp>
      <p:pic>
        <p:nvPicPr>
          <p:cNvPr id="216" name="Shape 216"/>
          <p:cNvPicPr preferRelativeResize="0"/>
          <p:nvPr/>
        </p:nvPicPr>
        <p:blipFill>
          <a:blip r:embed="rId3">
            <a:alphaModFix/>
          </a:blip>
          <a:stretch>
            <a:fillRect/>
          </a:stretch>
        </p:blipFill>
        <p:spPr>
          <a:xfrm>
            <a:off x="517396" y="373171"/>
            <a:ext cx="1617449" cy="1785496"/>
          </a:xfrm>
          <a:prstGeom prst="rect">
            <a:avLst/>
          </a:prstGeom>
          <a:noFill/>
          <a:ln>
            <a:noFill/>
          </a:ln>
        </p:spPr>
      </p:pic>
      <p:sp>
        <p:nvSpPr>
          <p:cNvPr id="217" name="Shape 217"/>
          <p:cNvSpPr txBox="1"/>
          <p:nvPr/>
        </p:nvSpPr>
        <p:spPr>
          <a:xfrm>
            <a:off x="2370026" y="334435"/>
            <a:ext cx="9634800" cy="3000000"/>
          </a:xfrm>
          <a:prstGeom prst="rect">
            <a:avLst/>
          </a:prstGeom>
          <a:noFill/>
          <a:ln>
            <a:noFill/>
          </a:ln>
        </p:spPr>
        <p:txBody>
          <a:bodyPr lIns="91425" tIns="91425" rIns="91425" bIns="91425" anchor="ctr" anchorCtr="0">
            <a:noAutofit/>
          </a:bodyPr>
          <a:lstStyle/>
          <a:p>
            <a:pPr marL="0" lvl="0" indent="0" rtl="0">
              <a:spcBef>
                <a:spcPts val="0"/>
              </a:spcBef>
              <a:buNone/>
            </a:pPr>
            <a:r>
              <a:rPr lang="en-US" sz="2500" dirty="0">
                <a:solidFill>
                  <a:schemeClr val="dk1"/>
                </a:solidFill>
                <a:latin typeface="Gloria Hallelujah"/>
                <a:ea typeface="Gloria Hallelujah"/>
                <a:cs typeface="Gloria Hallelujah"/>
                <a:sym typeface="Gloria Hallelujah"/>
              </a:rPr>
              <a:t>In order for a fragmented packet to be successfully reassembled at the destination each fragment must obey the following rules. Mark all answers that are true:</a:t>
            </a:r>
          </a:p>
        </p:txBody>
      </p:sp>
      <p:sp>
        <p:nvSpPr>
          <p:cNvPr id="218" name="Shape 218"/>
          <p:cNvSpPr/>
          <p:nvPr/>
        </p:nvSpPr>
        <p:spPr>
          <a:xfrm>
            <a:off x="517400" y="3538033"/>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19" name="Shape 219"/>
          <p:cNvSpPr/>
          <p:nvPr/>
        </p:nvSpPr>
        <p:spPr>
          <a:xfrm>
            <a:off x="517400" y="4522085"/>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0" name="Shape 220"/>
          <p:cNvSpPr/>
          <p:nvPr/>
        </p:nvSpPr>
        <p:spPr>
          <a:xfrm>
            <a:off x="517400" y="556230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1" name="Shape 221"/>
          <p:cNvSpPr/>
          <p:nvPr/>
        </p:nvSpPr>
        <p:spPr>
          <a:xfrm>
            <a:off x="517400" y="2583525"/>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p:nvPr/>
        </p:nvSpPr>
        <p:spPr>
          <a:xfrm>
            <a:off x="6010950" y="1240125"/>
            <a:ext cx="5088600" cy="5231100"/>
          </a:xfrm>
          <a:prstGeom prst="rect">
            <a:avLst/>
          </a:prstGeom>
          <a:noFill/>
          <a:ln w="762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228" name="Shape 228"/>
          <p:cNvSpPr txBox="1">
            <a:spLocks noGrp="1"/>
          </p:cNvSpPr>
          <p:nvPr>
            <p:ph type="title"/>
          </p:nvPr>
        </p:nvSpPr>
        <p:spPr>
          <a:xfrm>
            <a:off x="812241" y="69831"/>
            <a:ext cx="10363200" cy="1143000"/>
          </a:xfrm>
          <a:prstGeom prst="rect">
            <a:avLst/>
          </a:prstGeom>
        </p:spPr>
        <p:txBody>
          <a:bodyPr lIns="117825" tIns="117825" rIns="117825" bIns="117825" anchor="ctr" anchorCtr="0">
            <a:noAutofit/>
          </a:bodyPr>
          <a:lstStyle/>
          <a:p>
            <a:pPr lvl="0" rtl="0">
              <a:spcBef>
                <a:spcPts val="0"/>
              </a:spcBef>
              <a:buNone/>
            </a:pPr>
            <a:r>
              <a:rPr lang="en-US" dirty="0" err="1">
                <a:solidFill>
                  <a:srgbClr val="9B37AA"/>
                </a:solidFill>
              </a:rPr>
              <a:t>Stateful</a:t>
            </a:r>
            <a:r>
              <a:rPr lang="en-US" dirty="0">
                <a:solidFill>
                  <a:srgbClr val="9B37AA"/>
                </a:solidFill>
              </a:rPr>
              <a:t> Inspection Firewall</a:t>
            </a:r>
          </a:p>
        </p:txBody>
      </p:sp>
      <p:sp>
        <p:nvSpPr>
          <p:cNvPr id="229" name="Shape 229"/>
          <p:cNvSpPr/>
          <p:nvPr/>
        </p:nvSpPr>
        <p:spPr>
          <a:xfrm>
            <a:off x="694875" y="1240125"/>
            <a:ext cx="5088600" cy="5231100"/>
          </a:xfrm>
          <a:prstGeom prst="rect">
            <a:avLst/>
          </a:prstGeom>
          <a:noFill/>
          <a:ln w="76200"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Clr>
                <a:srgbClr val="000000"/>
              </a:buClr>
              <a:buFont typeface="Arial"/>
              <a:buNone/>
            </a:pPr>
            <a:endParaRPr/>
          </a:p>
        </p:txBody>
      </p:sp>
      <p:sp>
        <p:nvSpPr>
          <p:cNvPr id="230" name="Shape 230"/>
          <p:cNvSpPr txBox="1">
            <a:spLocks noGrp="1"/>
          </p:cNvSpPr>
          <p:nvPr>
            <p:ph type="body" idx="1"/>
          </p:nvPr>
        </p:nvSpPr>
        <p:spPr>
          <a:xfrm>
            <a:off x="836625" y="1323625"/>
            <a:ext cx="4805099" cy="4904699"/>
          </a:xfrm>
          <a:prstGeom prst="rect">
            <a:avLst/>
          </a:prstGeom>
        </p:spPr>
        <p:txBody>
          <a:bodyPr lIns="117825" tIns="117825" rIns="117825" bIns="117825" anchor="t" anchorCtr="0">
            <a:noAutofit/>
          </a:bodyPr>
          <a:lstStyle/>
          <a:p>
            <a:pPr marL="0" lvl="0" indent="0" rtl="0">
              <a:lnSpc>
                <a:spcPct val="115000"/>
              </a:lnSpc>
              <a:spcBef>
                <a:spcPts val="0"/>
              </a:spcBef>
              <a:buNone/>
            </a:pPr>
            <a:r>
              <a:rPr lang="en-US" sz="2200" b="1">
                <a:solidFill>
                  <a:srgbClr val="6B9462"/>
                </a:solidFill>
              </a:rPr>
              <a:t>Tightens rules for TCP traffic by creating a directory of TCP connections</a:t>
            </a:r>
          </a:p>
          <a:p>
            <a:pPr marL="0" lvl="0" indent="0" rtl="0">
              <a:lnSpc>
                <a:spcPct val="115000"/>
              </a:lnSpc>
              <a:spcBef>
                <a:spcPts val="0"/>
              </a:spcBef>
              <a:buNone/>
            </a:pPr>
            <a:endParaRPr sz="2200" b="1">
              <a:solidFill>
                <a:srgbClr val="6B9462"/>
              </a:solidFill>
            </a:endParaRPr>
          </a:p>
          <a:p>
            <a:pPr marL="457200" lvl="0" indent="-228600" rtl="0">
              <a:lnSpc>
                <a:spcPct val="115000"/>
              </a:lnSpc>
              <a:spcBef>
                <a:spcPts val="0"/>
              </a:spcBef>
              <a:buClr>
                <a:schemeClr val="dk1"/>
              </a:buClr>
              <a:buSzPct val="100000"/>
            </a:pPr>
            <a:r>
              <a:rPr lang="en-US" sz="2200">
                <a:solidFill>
                  <a:schemeClr val="dk1"/>
                </a:solidFill>
              </a:rPr>
              <a:t>There is an entry for each currently established connection</a:t>
            </a:r>
          </a:p>
          <a:p>
            <a:pPr marL="457200" lvl="0" indent="-228600" rtl="0">
              <a:lnSpc>
                <a:spcPct val="115000"/>
              </a:lnSpc>
              <a:spcBef>
                <a:spcPts val="0"/>
              </a:spcBef>
              <a:buClr>
                <a:schemeClr val="dk1"/>
              </a:buClr>
              <a:buSzPct val="100000"/>
            </a:pPr>
            <a:r>
              <a:rPr lang="en-US" sz="2200">
                <a:solidFill>
                  <a:schemeClr val="dk1"/>
                </a:solidFill>
              </a:rPr>
              <a:t>Packet filter will allows incoming traffic to high-numbered ports only for those packets that fit the profile of one of the entries in this directory</a:t>
            </a:r>
          </a:p>
        </p:txBody>
      </p:sp>
      <p:sp>
        <p:nvSpPr>
          <p:cNvPr id="231" name="Shape 231"/>
          <p:cNvSpPr txBox="1">
            <a:spLocks noGrp="1"/>
          </p:cNvSpPr>
          <p:nvPr>
            <p:ph type="body" idx="2"/>
          </p:nvPr>
        </p:nvSpPr>
        <p:spPr>
          <a:xfrm>
            <a:off x="6152700" y="1327125"/>
            <a:ext cx="4805099" cy="49046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100000"/>
              <a:buNone/>
            </a:pPr>
            <a:r>
              <a:rPr lang="en-US" sz="2200" b="1">
                <a:solidFill>
                  <a:srgbClr val="6B9462"/>
                </a:solidFill>
              </a:rPr>
              <a:t>Reviews packet information but also records information about TCP connections</a:t>
            </a:r>
          </a:p>
          <a:p>
            <a:pPr marL="0" lvl="0" indent="0" rtl="0">
              <a:lnSpc>
                <a:spcPct val="115000"/>
              </a:lnSpc>
              <a:spcBef>
                <a:spcPts val="0"/>
              </a:spcBef>
              <a:buClr>
                <a:schemeClr val="dk1"/>
              </a:buClr>
              <a:buSzPct val="100000"/>
              <a:buNone/>
            </a:pPr>
            <a:r>
              <a:rPr lang="en-US" sz="2200" b="1">
                <a:solidFill>
                  <a:srgbClr val="6B9462"/>
                </a:solidFill>
              </a:rPr>
              <a:t> </a:t>
            </a:r>
          </a:p>
          <a:p>
            <a:pPr marL="457200" lvl="0" indent="-228600" rtl="0">
              <a:lnSpc>
                <a:spcPct val="115000"/>
              </a:lnSpc>
              <a:spcBef>
                <a:spcPts val="0"/>
              </a:spcBef>
              <a:buClr>
                <a:schemeClr val="dk1"/>
              </a:buClr>
              <a:buSzPct val="100000"/>
            </a:pPr>
            <a:r>
              <a:rPr lang="en-US" sz="2200">
                <a:solidFill>
                  <a:schemeClr val="dk1"/>
                </a:solidFill>
              </a:rPr>
              <a:t>Keeps track of TCP sequence numbers to prevent attacks that depend on the sequence number,</a:t>
            </a:r>
          </a:p>
          <a:p>
            <a:pPr marL="457200" lvl="0" indent="-228600" rtl="0">
              <a:lnSpc>
                <a:spcPct val="115000"/>
              </a:lnSpc>
              <a:spcBef>
                <a:spcPts val="0"/>
              </a:spcBef>
              <a:buClr>
                <a:schemeClr val="dk1"/>
              </a:buClr>
              <a:buSzPct val="100000"/>
            </a:pPr>
            <a:r>
              <a:rPr lang="en-US" sz="2200">
                <a:solidFill>
                  <a:schemeClr val="dk1"/>
                </a:solidFill>
              </a:rPr>
              <a:t>Inspects data for protocols like FTP, IM, and SIPS commands</a:t>
            </a:r>
          </a:p>
        </p:txBody>
      </p:sp>
      <p:cxnSp>
        <p:nvCxnSpPr>
          <p:cNvPr id="232" name="Shape 232"/>
          <p:cNvCxnSpPr/>
          <p:nvPr/>
        </p:nvCxnSpPr>
        <p:spPr>
          <a:xfrm>
            <a:off x="956225" y="2723200"/>
            <a:ext cx="4313400" cy="0"/>
          </a:xfrm>
          <a:prstGeom prst="straightConnector1">
            <a:avLst/>
          </a:prstGeom>
          <a:noFill/>
          <a:ln w="38100" cap="flat" cmpd="sng">
            <a:solidFill>
              <a:srgbClr val="000000"/>
            </a:solidFill>
            <a:prstDash val="solid"/>
            <a:round/>
            <a:headEnd type="none" w="lg" len="lg"/>
            <a:tailEnd type="none" w="lg" len="lg"/>
          </a:ln>
        </p:spPr>
      </p:cxnSp>
      <p:cxnSp>
        <p:nvCxnSpPr>
          <p:cNvPr id="233" name="Shape 233"/>
          <p:cNvCxnSpPr/>
          <p:nvPr/>
        </p:nvCxnSpPr>
        <p:spPr>
          <a:xfrm>
            <a:off x="6274375" y="2723200"/>
            <a:ext cx="43134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812241" y="105113"/>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Connection State Table</a:t>
            </a:r>
          </a:p>
        </p:txBody>
      </p:sp>
      <p:pic>
        <p:nvPicPr>
          <p:cNvPr id="240" name="Shape 240"/>
          <p:cNvPicPr preferRelativeResize="0"/>
          <p:nvPr/>
        </p:nvPicPr>
        <p:blipFill>
          <a:blip r:embed="rId3">
            <a:alphaModFix/>
          </a:blip>
          <a:stretch>
            <a:fillRect/>
          </a:stretch>
        </p:blipFill>
        <p:spPr>
          <a:xfrm>
            <a:off x="677650" y="1371600"/>
            <a:ext cx="11010900" cy="46863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Application-Level Gateway</a:t>
            </a:r>
          </a:p>
        </p:txBody>
      </p:sp>
      <p:sp>
        <p:nvSpPr>
          <p:cNvPr id="247" name="Shape 247"/>
          <p:cNvSpPr txBox="1">
            <a:spLocks noGrp="1"/>
          </p:cNvSpPr>
          <p:nvPr>
            <p:ph type="body" idx="1"/>
          </p:nvPr>
        </p:nvSpPr>
        <p:spPr>
          <a:xfrm>
            <a:off x="812246" y="1646525"/>
            <a:ext cx="6287700" cy="4904699"/>
          </a:xfrm>
          <a:prstGeom prst="rect">
            <a:avLst/>
          </a:prstGeom>
        </p:spPr>
        <p:txBody>
          <a:bodyPr lIns="117825" tIns="117825" rIns="117825" bIns="117825" anchor="t" anchorCtr="0">
            <a:noAutofit/>
          </a:bodyPr>
          <a:lstStyle/>
          <a:p>
            <a:pPr marL="342900" lvl="0" indent="-190500" rtl="0">
              <a:lnSpc>
                <a:spcPct val="150000"/>
              </a:lnSpc>
              <a:spcBef>
                <a:spcPts val="0"/>
              </a:spcBef>
              <a:buClr>
                <a:schemeClr val="dk1"/>
              </a:buClr>
              <a:buSzPct val="100000"/>
              <a:buFont typeface="Gloria Hallelujah"/>
            </a:pPr>
            <a:r>
              <a:rPr lang="en-US" sz="3000">
                <a:solidFill>
                  <a:schemeClr val="dk1"/>
                </a:solidFill>
              </a:rPr>
              <a:t>Also called an </a:t>
            </a:r>
            <a:r>
              <a:rPr lang="en-US" sz="3000" b="1">
                <a:solidFill>
                  <a:srgbClr val="6B9462"/>
                </a:solidFill>
              </a:rPr>
              <a:t>application proxy</a:t>
            </a:r>
          </a:p>
          <a:p>
            <a:pPr marL="0" lvl="0" indent="0" rtl="0">
              <a:lnSpc>
                <a:spcPct val="150000"/>
              </a:lnSpc>
              <a:spcBef>
                <a:spcPts val="0"/>
              </a:spcBef>
              <a:buNone/>
            </a:pPr>
            <a:endParaRPr sz="3000">
              <a:solidFill>
                <a:schemeClr val="dk1"/>
              </a:solidFill>
            </a:endParaRPr>
          </a:p>
          <a:p>
            <a:pPr marL="342900" lvl="0" indent="-190500" rtl="0">
              <a:lnSpc>
                <a:spcPct val="150000"/>
              </a:lnSpc>
              <a:spcBef>
                <a:spcPts val="0"/>
              </a:spcBef>
              <a:buClr>
                <a:schemeClr val="dk1"/>
              </a:buClr>
              <a:buSzPct val="100000"/>
              <a:buFont typeface="Gloria Hallelujah"/>
            </a:pPr>
            <a:r>
              <a:rPr lang="en-US" sz="3000">
                <a:solidFill>
                  <a:schemeClr val="dk1"/>
                </a:solidFill>
              </a:rPr>
              <a:t>Acts as a</a:t>
            </a:r>
            <a:r>
              <a:rPr lang="en-US" sz="3000" b="1">
                <a:solidFill>
                  <a:srgbClr val="6B9462"/>
                </a:solidFill>
              </a:rPr>
              <a:t> relay</a:t>
            </a:r>
            <a:r>
              <a:rPr lang="en-US" sz="3000">
                <a:solidFill>
                  <a:schemeClr val="dk1"/>
                </a:solidFill>
              </a:rPr>
              <a:t> of application-level traffic (basically a man or system in the middle)</a:t>
            </a:r>
          </a:p>
          <a:p>
            <a:pPr lvl="0" rtl="0">
              <a:lnSpc>
                <a:spcPct val="150000"/>
              </a:lnSpc>
              <a:spcBef>
                <a:spcPts val="0"/>
              </a:spcBef>
              <a:buNone/>
            </a:pPr>
            <a:endParaRPr sz="3000"/>
          </a:p>
        </p:txBody>
      </p:sp>
      <p:pic>
        <p:nvPicPr>
          <p:cNvPr id="248" name="Shape 248"/>
          <p:cNvPicPr preferRelativeResize="0"/>
          <p:nvPr/>
        </p:nvPicPr>
        <p:blipFill>
          <a:blip r:embed="rId3">
            <a:alphaModFix/>
          </a:blip>
          <a:stretch>
            <a:fillRect/>
          </a:stretch>
        </p:blipFill>
        <p:spPr>
          <a:xfrm>
            <a:off x="7431850" y="1501974"/>
            <a:ext cx="4173724" cy="428335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Application-Level Gateway</a:t>
            </a:r>
          </a:p>
        </p:txBody>
      </p:sp>
      <p:pic>
        <p:nvPicPr>
          <p:cNvPr id="255" name="Shape 255"/>
          <p:cNvPicPr preferRelativeResize="0"/>
          <p:nvPr/>
        </p:nvPicPr>
        <p:blipFill>
          <a:blip r:embed="rId3">
            <a:alphaModFix/>
          </a:blip>
          <a:stretch>
            <a:fillRect/>
          </a:stretch>
        </p:blipFill>
        <p:spPr>
          <a:xfrm>
            <a:off x="647687" y="1647375"/>
            <a:ext cx="10896600" cy="4562475"/>
          </a:xfrm>
          <a:prstGeom prst="rect">
            <a:avLst/>
          </a:prstGeom>
          <a:noFill/>
          <a:ln>
            <a:noFill/>
          </a:ln>
        </p:spPr>
      </p:pic>
      <p:pic>
        <p:nvPicPr>
          <p:cNvPr id="256" name="Shape 256"/>
          <p:cNvPicPr preferRelativeResize="0"/>
          <p:nvPr/>
        </p:nvPicPr>
        <p:blipFill>
          <a:blip r:embed="rId4">
            <a:alphaModFix/>
          </a:blip>
          <a:stretch>
            <a:fillRect/>
          </a:stretch>
        </p:blipFill>
        <p:spPr>
          <a:xfrm>
            <a:off x="10116275" y="228599"/>
            <a:ext cx="1560149" cy="16011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body" idx="1"/>
          </p:nvPr>
        </p:nvSpPr>
        <p:spPr>
          <a:xfrm>
            <a:off x="812250" y="1371600"/>
            <a:ext cx="80121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pPr>
            <a:r>
              <a:rPr lang="en-US" sz="3000" b="1">
                <a:solidFill>
                  <a:srgbClr val="6B9462"/>
                </a:solidFill>
              </a:rPr>
              <a:t>Must have proxy code for each application</a:t>
            </a:r>
          </a:p>
          <a:p>
            <a:pPr marL="1371600" lvl="2" indent="-228600" rtl="0">
              <a:lnSpc>
                <a:spcPct val="100000"/>
              </a:lnSpc>
              <a:spcBef>
                <a:spcPts val="0"/>
              </a:spcBef>
              <a:buClr>
                <a:schemeClr val="dk1"/>
              </a:buClr>
              <a:buSzPct val="100000"/>
            </a:pPr>
            <a:r>
              <a:rPr lang="en-US" sz="3000">
                <a:solidFill>
                  <a:schemeClr val="dk1"/>
                </a:solidFill>
              </a:rPr>
              <a:t>May restrict application features supported</a:t>
            </a:r>
          </a:p>
          <a:p>
            <a:pPr marL="1371600" lvl="2" indent="-228600" rtl="0">
              <a:lnSpc>
                <a:spcPct val="100000"/>
              </a:lnSpc>
              <a:spcBef>
                <a:spcPts val="0"/>
              </a:spcBef>
              <a:buClr>
                <a:schemeClr val="dk1"/>
              </a:buClr>
              <a:buSzPct val="100000"/>
            </a:pPr>
            <a:r>
              <a:rPr lang="en-US" sz="3000">
                <a:solidFill>
                  <a:schemeClr val="dk1"/>
                </a:solidFill>
              </a:rPr>
              <a:t>Tend to be more secure than packet filters</a:t>
            </a:r>
          </a:p>
          <a:p>
            <a:pPr marL="0" lvl="0" indent="0" rtl="0">
              <a:lnSpc>
                <a:spcPct val="75000"/>
              </a:lnSpc>
              <a:spcBef>
                <a:spcPts val="1720"/>
              </a:spcBef>
              <a:spcAft>
                <a:spcPts val="1200"/>
              </a:spcAft>
              <a:buNone/>
            </a:pPr>
            <a:endParaRPr sz="3000"/>
          </a:p>
        </p:txBody>
      </p:sp>
      <p:sp>
        <p:nvSpPr>
          <p:cNvPr id="263" name="Shape 26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Application-Level Gateway</a:t>
            </a:r>
          </a:p>
        </p:txBody>
      </p:sp>
      <p:sp>
        <p:nvSpPr>
          <p:cNvPr id="264" name="Shape 264"/>
          <p:cNvSpPr txBox="1"/>
          <p:nvPr/>
        </p:nvSpPr>
        <p:spPr>
          <a:xfrm>
            <a:off x="540825" y="3650125"/>
            <a:ext cx="11370899" cy="30000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1371600" lvl="0" indent="0" rtl="0">
              <a:lnSpc>
                <a:spcPct val="100000"/>
              </a:lnSpc>
              <a:spcBef>
                <a:spcPts val="1800"/>
              </a:spcBef>
              <a:buNone/>
            </a:pPr>
            <a:r>
              <a:rPr lang="en-US" sz="3000" b="1">
                <a:solidFill>
                  <a:srgbClr val="A61C00"/>
                </a:solidFill>
                <a:latin typeface="Gloria Hallelujah"/>
                <a:ea typeface="Gloria Hallelujah"/>
                <a:cs typeface="Gloria Hallelujah"/>
                <a:sym typeface="Gloria Hallelujah"/>
              </a:rPr>
              <a:t>Disadvantage</a:t>
            </a:r>
          </a:p>
          <a:p>
            <a:pPr marL="2743200" lvl="5" indent="-419100" rtl="0">
              <a:lnSpc>
                <a:spcPct val="100000"/>
              </a:lnSpc>
              <a:spcBef>
                <a:spcPts val="1720"/>
              </a:spcBef>
              <a:spcAft>
                <a:spcPts val="1200"/>
              </a:spcAft>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Additional processing overhead on each connection</a:t>
            </a:r>
          </a:p>
        </p:txBody>
      </p:sp>
      <p:pic>
        <p:nvPicPr>
          <p:cNvPr id="265" name="Shape 265"/>
          <p:cNvPicPr preferRelativeResize="0"/>
          <p:nvPr/>
        </p:nvPicPr>
        <p:blipFill rotWithShape="1">
          <a:blip r:embed="rId3">
            <a:alphaModFix/>
          </a:blip>
          <a:srcRect r="49466"/>
          <a:stretch/>
        </p:blipFill>
        <p:spPr>
          <a:xfrm>
            <a:off x="666739" y="4360350"/>
            <a:ext cx="1147033" cy="1143000"/>
          </a:xfrm>
          <a:prstGeom prst="rect">
            <a:avLst/>
          </a:prstGeom>
          <a:noFill/>
          <a:ln>
            <a:noFill/>
          </a:ln>
        </p:spPr>
      </p:pic>
      <p:pic>
        <p:nvPicPr>
          <p:cNvPr id="266" name="Shape 266"/>
          <p:cNvPicPr preferRelativeResize="0"/>
          <p:nvPr/>
        </p:nvPicPr>
        <p:blipFill>
          <a:blip r:embed="rId4">
            <a:alphaModFix/>
          </a:blip>
          <a:stretch>
            <a:fillRect/>
          </a:stretch>
        </p:blipFill>
        <p:spPr>
          <a:xfrm>
            <a:off x="10116275" y="228599"/>
            <a:ext cx="1560149" cy="16011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
        <p:cNvGrpSpPr/>
        <p:nvPr/>
      </p:nvGrpSpPr>
      <p:grpSpPr>
        <a:xfrm>
          <a:off x="0" y="0"/>
          <a:ext cx="0" cy="0"/>
          <a:chOff x="0" y="0"/>
          <a:chExt cx="0" cy="0"/>
        </a:xfrm>
      </p:grpSpPr>
      <p:pic>
        <p:nvPicPr>
          <p:cNvPr id="32" name="Shape 32"/>
          <p:cNvPicPr preferRelativeResize="0"/>
          <p:nvPr/>
        </p:nvPicPr>
        <p:blipFill>
          <a:blip r:embed="rId3">
            <a:alphaModFix/>
          </a:blip>
          <a:stretch>
            <a:fillRect/>
          </a:stretch>
        </p:blipFill>
        <p:spPr>
          <a:xfrm>
            <a:off x="678100" y="812350"/>
            <a:ext cx="11077575" cy="5648325"/>
          </a:xfrm>
          <a:prstGeom prst="rect">
            <a:avLst/>
          </a:prstGeom>
          <a:noFill/>
          <a:ln>
            <a:noFill/>
          </a:ln>
        </p:spPr>
      </p:pic>
      <p:sp>
        <p:nvSpPr>
          <p:cNvPr id="33" name="Shape 3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t>What is a Firewall?</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2475191" y="29397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Filtering Quiz</a:t>
            </a:r>
          </a:p>
        </p:txBody>
      </p:sp>
      <p:sp>
        <p:nvSpPr>
          <p:cNvPr id="273" name="Shape 273"/>
          <p:cNvSpPr txBox="1">
            <a:spLocks noGrp="1"/>
          </p:cNvSpPr>
          <p:nvPr>
            <p:ph type="body" idx="1"/>
          </p:nvPr>
        </p:nvSpPr>
        <p:spPr>
          <a:xfrm>
            <a:off x="1299350" y="2179950"/>
            <a:ext cx="10877999" cy="4904699"/>
          </a:xfrm>
          <a:prstGeom prst="rect">
            <a:avLst/>
          </a:prstGeom>
        </p:spPr>
        <p:txBody>
          <a:bodyPr lIns="117825" tIns="117825" rIns="117825" bIns="117825" anchor="t" anchorCtr="0">
            <a:noAutofit/>
          </a:bodyPr>
          <a:lstStyle/>
          <a:p>
            <a:pPr marL="0" lvl="0" indent="0" rtl="0">
              <a:lnSpc>
                <a:spcPct val="100000"/>
              </a:lnSpc>
              <a:spcBef>
                <a:spcPts val="480"/>
              </a:spcBef>
              <a:buNone/>
            </a:pPr>
            <a:r>
              <a:rPr lang="en-US" dirty="0">
                <a:solidFill>
                  <a:schemeClr val="dk1"/>
                </a:solidFill>
              </a:rPr>
              <a:t>A packet filtering firewall is typically configured to filter packets going in both directions.</a:t>
            </a:r>
          </a:p>
          <a:p>
            <a:pPr marL="0" lvl="0" indent="0" rtl="0">
              <a:lnSpc>
                <a:spcPct val="100000"/>
              </a:lnSpc>
              <a:spcBef>
                <a:spcPts val="480"/>
              </a:spcBef>
              <a:buNone/>
            </a:pPr>
            <a:r>
              <a:rPr lang="en-US" dirty="0">
                <a:solidFill>
                  <a:schemeClr val="dk1"/>
                </a:solidFill>
              </a:rPr>
              <a:t>A prime disadvantage of an application-level gateway is the additional processing overhead on each connection.</a:t>
            </a:r>
          </a:p>
          <a:p>
            <a:pPr marL="0" lvl="0" indent="0" rtl="0">
              <a:lnSpc>
                <a:spcPct val="100000"/>
              </a:lnSpc>
              <a:spcBef>
                <a:spcPts val="480"/>
              </a:spcBef>
              <a:buNone/>
            </a:pPr>
            <a:r>
              <a:rPr lang="en-US" dirty="0">
                <a:solidFill>
                  <a:schemeClr val="dk1"/>
                </a:solidFill>
              </a:rPr>
              <a:t>A packet filtering firewall can decide if the current packet is allowed based on another packet that it has just examined.</a:t>
            </a:r>
          </a:p>
          <a:p>
            <a:pPr marL="0" lvl="0" indent="0" rtl="0">
              <a:lnSpc>
                <a:spcPct val="100000"/>
              </a:lnSpc>
              <a:spcBef>
                <a:spcPts val="480"/>
              </a:spcBef>
              <a:buNone/>
            </a:pPr>
            <a:r>
              <a:rPr lang="en-US" dirty="0">
                <a:solidFill>
                  <a:schemeClr val="dk1"/>
                </a:solidFill>
              </a:rPr>
              <a:t>A </a:t>
            </a:r>
            <a:r>
              <a:rPr lang="en-US" dirty="0" err="1">
                <a:solidFill>
                  <a:schemeClr val="dk1"/>
                </a:solidFill>
              </a:rPr>
              <a:t>stateful</a:t>
            </a:r>
            <a:r>
              <a:rPr lang="en-US" dirty="0">
                <a:solidFill>
                  <a:schemeClr val="dk1"/>
                </a:solidFill>
              </a:rPr>
              <a:t> inspection firewall needs to keep track of information of an active connection in order to decide </a:t>
            </a:r>
            <a:r>
              <a:rPr lang="en-US" dirty="0" smtClean="0">
                <a:solidFill>
                  <a:schemeClr val="dk1"/>
                </a:solidFill>
              </a:rPr>
              <a:t>on the </a:t>
            </a:r>
            <a:r>
              <a:rPr lang="en-US" dirty="0">
                <a:solidFill>
                  <a:schemeClr val="dk1"/>
                </a:solidFill>
              </a:rPr>
              <a:t>current packet.</a:t>
            </a:r>
          </a:p>
        </p:txBody>
      </p:sp>
      <p:pic>
        <p:nvPicPr>
          <p:cNvPr id="274" name="Shape 274"/>
          <p:cNvPicPr preferRelativeResize="0"/>
          <p:nvPr/>
        </p:nvPicPr>
        <p:blipFill>
          <a:blip r:embed="rId3">
            <a:alphaModFix/>
          </a:blip>
          <a:stretch>
            <a:fillRect/>
          </a:stretch>
        </p:blipFill>
        <p:spPr>
          <a:xfrm>
            <a:off x="669796" y="296971"/>
            <a:ext cx="1617449" cy="1785496"/>
          </a:xfrm>
          <a:prstGeom prst="rect">
            <a:avLst/>
          </a:prstGeom>
          <a:noFill/>
          <a:ln>
            <a:noFill/>
          </a:ln>
        </p:spPr>
      </p:pic>
      <p:sp>
        <p:nvSpPr>
          <p:cNvPr id="275" name="Shape 275"/>
          <p:cNvSpPr txBox="1"/>
          <p:nvPr/>
        </p:nvSpPr>
        <p:spPr>
          <a:xfrm>
            <a:off x="2475200" y="678219"/>
            <a:ext cx="9084900" cy="1998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Mark each statement as either</a:t>
            </a:r>
            <a:br>
              <a:rPr lang="en-US" sz="3000">
                <a:solidFill>
                  <a:schemeClr val="dk1"/>
                </a:solidFill>
                <a:latin typeface="Gloria Hallelujah"/>
                <a:ea typeface="Gloria Hallelujah"/>
                <a:cs typeface="Gloria Hallelujah"/>
                <a:sym typeface="Gloria Hallelujah"/>
              </a:rPr>
            </a:br>
            <a:r>
              <a:rPr lang="en-US" sz="3000" b="1">
                <a:solidFill>
                  <a:srgbClr val="6B9462"/>
                </a:solidFill>
                <a:latin typeface="Gloria Hallelujah"/>
                <a:ea typeface="Gloria Hallelujah"/>
                <a:cs typeface="Gloria Hallelujah"/>
                <a:sym typeface="Gloria Hallelujah"/>
              </a:rPr>
              <a:t>T for True</a:t>
            </a:r>
            <a:r>
              <a:rPr lang="en-US" sz="3000">
                <a:solidFill>
                  <a:schemeClr val="dk1"/>
                </a:solidFill>
                <a:latin typeface="Gloria Hallelujah"/>
                <a:ea typeface="Gloria Hallelujah"/>
                <a:cs typeface="Gloria Hallelujah"/>
                <a:sym typeface="Gloria Hallelujah"/>
              </a:rPr>
              <a:t> of </a:t>
            </a:r>
            <a:r>
              <a:rPr lang="en-US" sz="3000" b="1">
                <a:solidFill>
                  <a:srgbClr val="A61C00"/>
                </a:solidFill>
                <a:latin typeface="Gloria Hallelujah"/>
                <a:ea typeface="Gloria Hallelujah"/>
                <a:cs typeface="Gloria Hallelujah"/>
                <a:sym typeface="Gloria Hallelujah"/>
              </a:rPr>
              <a:t>F for False</a:t>
            </a:r>
            <a:r>
              <a:rPr lang="en-US" sz="3000">
                <a:solidFill>
                  <a:schemeClr val="dk1"/>
                </a:solidFill>
                <a:latin typeface="Gloria Hallelujah"/>
                <a:ea typeface="Gloria Hallelujah"/>
                <a:cs typeface="Gloria Hallelujah"/>
                <a:sym typeface="Gloria Hallelujah"/>
              </a:rPr>
              <a:t>:</a:t>
            </a:r>
          </a:p>
        </p:txBody>
      </p:sp>
      <p:sp>
        <p:nvSpPr>
          <p:cNvPr id="276" name="Shape 276"/>
          <p:cNvSpPr/>
          <p:nvPr/>
        </p:nvSpPr>
        <p:spPr>
          <a:xfrm>
            <a:off x="441200" y="244125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7" name="Shape 277"/>
          <p:cNvSpPr/>
          <p:nvPr/>
        </p:nvSpPr>
        <p:spPr>
          <a:xfrm>
            <a:off x="441200" y="327495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8" name="Shape 278"/>
          <p:cNvSpPr/>
          <p:nvPr/>
        </p:nvSpPr>
        <p:spPr>
          <a:xfrm>
            <a:off x="441200" y="4180375"/>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9" name="Shape 279"/>
          <p:cNvSpPr/>
          <p:nvPr/>
        </p:nvSpPr>
        <p:spPr>
          <a:xfrm>
            <a:off x="441200" y="508580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Bastion Hosts</a:t>
            </a:r>
          </a:p>
        </p:txBody>
      </p:sp>
      <p:sp>
        <p:nvSpPr>
          <p:cNvPr id="286" name="Shape 286"/>
          <p:cNvSpPr txBox="1">
            <a:spLocks noGrp="1"/>
          </p:cNvSpPr>
          <p:nvPr>
            <p:ph type="body" idx="1"/>
          </p:nvPr>
        </p:nvSpPr>
        <p:spPr>
          <a:xfrm>
            <a:off x="4277847" y="1658950"/>
            <a:ext cx="6897600" cy="4904699"/>
          </a:xfrm>
          <a:prstGeom prst="rect">
            <a:avLst/>
          </a:prstGeom>
        </p:spPr>
        <p:txBody>
          <a:bodyPr lIns="117825" tIns="117825" rIns="117825" bIns="117825" anchor="t" anchorCtr="0">
            <a:noAutofit/>
          </a:bodyPr>
          <a:lstStyle/>
          <a:p>
            <a:pPr marL="342900" lvl="0" indent="-200660" rtl="0">
              <a:lnSpc>
                <a:spcPct val="150000"/>
              </a:lnSpc>
              <a:spcBef>
                <a:spcPts val="0"/>
              </a:spcBef>
              <a:buClr>
                <a:schemeClr val="dk1"/>
              </a:buClr>
              <a:buSzPct val="100000"/>
              <a:buFont typeface="Gloria Hallelujah"/>
            </a:pPr>
            <a:r>
              <a:rPr lang="en-US" sz="3000">
                <a:solidFill>
                  <a:schemeClr val="dk1"/>
                </a:solidFill>
              </a:rPr>
              <a:t>Serves as a </a:t>
            </a:r>
            <a:r>
              <a:rPr lang="en-US" sz="3000" b="1">
                <a:solidFill>
                  <a:srgbClr val="6B9462"/>
                </a:solidFill>
              </a:rPr>
              <a:t>platform</a:t>
            </a:r>
            <a:r>
              <a:rPr lang="en-US" sz="3000">
                <a:solidFill>
                  <a:schemeClr val="dk1"/>
                </a:solidFill>
              </a:rPr>
              <a:t> for an application-level gateway</a:t>
            </a:r>
          </a:p>
          <a:p>
            <a:pPr marL="0" lvl="0" indent="0" rtl="0">
              <a:lnSpc>
                <a:spcPct val="150000"/>
              </a:lnSpc>
              <a:spcBef>
                <a:spcPts val="0"/>
              </a:spcBef>
              <a:buNone/>
            </a:pPr>
            <a:endParaRPr sz="3000">
              <a:solidFill>
                <a:schemeClr val="dk1"/>
              </a:solidFill>
            </a:endParaRPr>
          </a:p>
          <a:p>
            <a:pPr marL="342900" lvl="1" indent="-200660" rtl="0">
              <a:lnSpc>
                <a:spcPct val="150000"/>
              </a:lnSpc>
              <a:spcBef>
                <a:spcPts val="1760"/>
              </a:spcBef>
              <a:buClr>
                <a:schemeClr val="dk1"/>
              </a:buClr>
              <a:buSzPct val="100000"/>
              <a:buFont typeface="Gloria Hallelujah"/>
            </a:pPr>
            <a:r>
              <a:rPr lang="en-US" sz="3000">
                <a:solidFill>
                  <a:schemeClr val="dk1"/>
                </a:solidFill>
              </a:rPr>
              <a:t>System identified as a </a:t>
            </a:r>
            <a:r>
              <a:rPr lang="en-US" sz="3000" b="1">
                <a:solidFill>
                  <a:srgbClr val="6B9462"/>
                </a:solidFill>
              </a:rPr>
              <a:t>critical strong point </a:t>
            </a:r>
            <a:r>
              <a:rPr lang="en-US" sz="3000">
                <a:solidFill>
                  <a:schemeClr val="dk1"/>
                </a:solidFill>
              </a:rPr>
              <a:t>in the network’s security</a:t>
            </a:r>
          </a:p>
          <a:p>
            <a:pPr lvl="0" rtl="0">
              <a:lnSpc>
                <a:spcPct val="150000"/>
              </a:lnSpc>
              <a:spcBef>
                <a:spcPts val="0"/>
              </a:spcBef>
              <a:buNone/>
            </a:pPr>
            <a:endParaRPr sz="3000"/>
          </a:p>
        </p:txBody>
      </p:sp>
      <p:pic>
        <p:nvPicPr>
          <p:cNvPr id="287" name="Shape 287"/>
          <p:cNvPicPr preferRelativeResize="0"/>
          <p:nvPr/>
        </p:nvPicPr>
        <p:blipFill>
          <a:blip r:embed="rId3">
            <a:alphaModFix/>
          </a:blip>
          <a:stretch>
            <a:fillRect/>
          </a:stretch>
        </p:blipFill>
        <p:spPr>
          <a:xfrm>
            <a:off x="1141525" y="625900"/>
            <a:ext cx="2176699" cy="56061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0" lvl="0" indent="0" rtl="0">
              <a:lnSpc>
                <a:spcPct val="80000"/>
              </a:lnSpc>
              <a:spcBef>
                <a:spcPts val="1760"/>
              </a:spcBef>
              <a:buClr>
                <a:schemeClr val="dk1"/>
              </a:buClr>
              <a:buSzPct val="42307"/>
              <a:buFont typeface="Arial"/>
              <a:buNone/>
            </a:pPr>
            <a:r>
              <a:rPr lang="en-US" sz="2600" b="1" dirty="0">
                <a:solidFill>
                  <a:srgbClr val="6B9462"/>
                </a:solidFill>
              </a:rPr>
              <a:t>Common characteristics:</a:t>
            </a:r>
          </a:p>
          <a:p>
            <a:pPr marL="342900" lvl="1" indent="-241300" rtl="0">
              <a:lnSpc>
                <a:spcPct val="80000"/>
              </a:lnSpc>
              <a:spcBef>
                <a:spcPts val="1600"/>
              </a:spcBef>
              <a:buClr>
                <a:schemeClr val="dk1"/>
              </a:buClr>
              <a:buSzPct val="100000"/>
              <a:buFont typeface="Gloria Hallelujah"/>
            </a:pPr>
            <a:r>
              <a:rPr lang="en-US" sz="2600" dirty="0">
                <a:solidFill>
                  <a:schemeClr val="dk1"/>
                </a:solidFill>
              </a:rPr>
              <a:t>Runs secure O/S, only essential services</a:t>
            </a:r>
          </a:p>
          <a:p>
            <a:pPr marL="342900" lvl="1" indent="-241300" rtl="0">
              <a:lnSpc>
                <a:spcPct val="80000"/>
              </a:lnSpc>
              <a:spcBef>
                <a:spcPts val="1600"/>
              </a:spcBef>
              <a:buClr>
                <a:schemeClr val="dk1"/>
              </a:buClr>
              <a:buSzPct val="100000"/>
              <a:buFont typeface="Gloria Hallelujah"/>
            </a:pPr>
            <a:r>
              <a:rPr lang="en-US" sz="2600" dirty="0">
                <a:solidFill>
                  <a:schemeClr val="dk1"/>
                </a:solidFill>
              </a:rPr>
              <a:t>May require user authentication to access proxy</a:t>
            </a:r>
            <a:br>
              <a:rPr lang="en-US" sz="2600" dirty="0">
                <a:solidFill>
                  <a:schemeClr val="dk1"/>
                </a:solidFill>
              </a:rPr>
            </a:br>
            <a:r>
              <a:rPr lang="en-US" sz="2600" dirty="0">
                <a:solidFill>
                  <a:schemeClr val="dk1"/>
                </a:solidFill>
              </a:rPr>
              <a:t>or host</a:t>
            </a:r>
          </a:p>
          <a:p>
            <a:pPr marL="342900" lvl="1" indent="-241300" rtl="0">
              <a:lnSpc>
                <a:spcPct val="80000"/>
              </a:lnSpc>
              <a:spcBef>
                <a:spcPts val="1600"/>
              </a:spcBef>
              <a:buClr>
                <a:schemeClr val="dk1"/>
              </a:buClr>
              <a:buSzPct val="100000"/>
              <a:buFont typeface="Gloria Hallelujah"/>
            </a:pPr>
            <a:r>
              <a:rPr lang="en-US" sz="2600" dirty="0">
                <a:solidFill>
                  <a:schemeClr val="dk1"/>
                </a:solidFill>
              </a:rPr>
              <a:t>Each proxy can restrict features, hosts accessed</a:t>
            </a:r>
          </a:p>
          <a:p>
            <a:pPr marL="342900" lvl="1" indent="-241300" rtl="0">
              <a:lnSpc>
                <a:spcPct val="80000"/>
              </a:lnSpc>
              <a:spcBef>
                <a:spcPts val="1600"/>
              </a:spcBef>
              <a:buClr>
                <a:schemeClr val="dk1"/>
              </a:buClr>
              <a:buSzPct val="100000"/>
              <a:buFont typeface="Gloria Hallelujah"/>
            </a:pPr>
            <a:r>
              <a:rPr lang="en-US" sz="2600" dirty="0">
                <a:solidFill>
                  <a:schemeClr val="dk1"/>
                </a:solidFill>
              </a:rPr>
              <a:t>Each proxy is small, simple, checked for security</a:t>
            </a:r>
          </a:p>
          <a:p>
            <a:pPr marL="342900" lvl="1" indent="-241300" rtl="0">
              <a:lnSpc>
                <a:spcPct val="80000"/>
              </a:lnSpc>
              <a:spcBef>
                <a:spcPts val="1600"/>
              </a:spcBef>
              <a:buClr>
                <a:schemeClr val="dk1"/>
              </a:buClr>
              <a:buSzPct val="100000"/>
              <a:buFont typeface="Gloria Hallelujah"/>
            </a:pPr>
            <a:r>
              <a:rPr lang="en-US" sz="2600" dirty="0">
                <a:solidFill>
                  <a:schemeClr val="dk1"/>
                </a:solidFill>
              </a:rPr>
              <a:t>Limited disk use, hence read-only code</a:t>
            </a:r>
          </a:p>
          <a:p>
            <a:pPr marL="342900" lvl="1" indent="-241300" rtl="0">
              <a:lnSpc>
                <a:spcPct val="80000"/>
              </a:lnSpc>
              <a:spcBef>
                <a:spcPts val="1600"/>
              </a:spcBef>
              <a:spcAft>
                <a:spcPts val="1200"/>
              </a:spcAft>
              <a:buClr>
                <a:schemeClr val="dk1"/>
              </a:buClr>
              <a:buSzPct val="100000"/>
              <a:buFont typeface="Gloria Hallelujah"/>
            </a:pPr>
            <a:r>
              <a:rPr lang="en-US" sz="2600" dirty="0">
                <a:solidFill>
                  <a:schemeClr val="dk1"/>
                </a:solidFill>
              </a:rPr>
              <a:t>Each proxy runs as a non-privileged user in a private and secured directory on the bastion host.</a:t>
            </a:r>
          </a:p>
          <a:p>
            <a:pPr lvl="0" rtl="0">
              <a:spcBef>
                <a:spcPts val="0"/>
              </a:spcBef>
              <a:buNone/>
            </a:pPr>
            <a:endParaRPr sz="2600" dirty="0">
              <a:solidFill>
                <a:schemeClr val="dk1"/>
              </a:solidFill>
            </a:endParaRPr>
          </a:p>
        </p:txBody>
      </p:sp>
      <p:sp>
        <p:nvSpPr>
          <p:cNvPr id="294" name="Shape 29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Bastion Hosts</a:t>
            </a:r>
          </a:p>
        </p:txBody>
      </p:sp>
      <p:pic>
        <p:nvPicPr>
          <p:cNvPr id="295" name="Shape 295"/>
          <p:cNvPicPr preferRelativeResize="0"/>
          <p:nvPr/>
        </p:nvPicPr>
        <p:blipFill>
          <a:blip r:embed="rId3">
            <a:alphaModFix/>
          </a:blip>
          <a:stretch>
            <a:fillRect/>
          </a:stretch>
        </p:blipFill>
        <p:spPr>
          <a:xfrm>
            <a:off x="9996825" y="384450"/>
            <a:ext cx="1348675" cy="34735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Shape 30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Host Based Firewalls</a:t>
            </a:r>
          </a:p>
        </p:txBody>
      </p:sp>
      <p:sp>
        <p:nvSpPr>
          <p:cNvPr id="302" name="Shape 302"/>
          <p:cNvSpPr txBox="1">
            <a:spLocks noGrp="1"/>
          </p:cNvSpPr>
          <p:nvPr>
            <p:ph type="body" idx="1"/>
          </p:nvPr>
        </p:nvSpPr>
        <p:spPr>
          <a:xfrm>
            <a:off x="812246" y="1371600"/>
            <a:ext cx="6216299" cy="4904699"/>
          </a:xfrm>
          <a:prstGeom prst="rect">
            <a:avLst/>
          </a:prstGeom>
        </p:spPr>
        <p:txBody>
          <a:bodyPr lIns="117825" tIns="117825" rIns="117825" bIns="117825" anchor="t" anchorCtr="0">
            <a:noAutofit/>
          </a:bodyPr>
          <a:lstStyle/>
          <a:p>
            <a:pPr marL="342900" lvl="0" indent="-190500" rtl="0">
              <a:lnSpc>
                <a:spcPct val="115000"/>
              </a:lnSpc>
              <a:spcBef>
                <a:spcPts val="0"/>
              </a:spcBef>
              <a:buClr>
                <a:schemeClr val="dk1"/>
              </a:buClr>
              <a:buSzPct val="100000"/>
              <a:buFont typeface="Gloria Hallelujah"/>
            </a:pPr>
            <a:r>
              <a:rPr lang="en-US" sz="3000">
                <a:solidFill>
                  <a:schemeClr val="dk1"/>
                </a:solidFill>
              </a:rPr>
              <a:t>Used to secure an</a:t>
            </a:r>
            <a:br>
              <a:rPr lang="en-US" sz="3000">
                <a:solidFill>
                  <a:schemeClr val="dk1"/>
                </a:solidFill>
              </a:rPr>
            </a:br>
            <a:r>
              <a:rPr lang="en-US" sz="3000" b="1">
                <a:solidFill>
                  <a:srgbClr val="6B9462"/>
                </a:solidFill>
              </a:rPr>
              <a:t>individual host</a:t>
            </a:r>
          </a:p>
          <a:p>
            <a:pPr marL="342900" lvl="0" indent="-190500" rtl="0">
              <a:lnSpc>
                <a:spcPct val="115000"/>
              </a:lnSpc>
              <a:spcBef>
                <a:spcPts val="640"/>
              </a:spcBef>
              <a:buClr>
                <a:schemeClr val="dk1"/>
              </a:buClr>
              <a:buSzPct val="100000"/>
              <a:buFont typeface="Gloria Hallelujah"/>
            </a:pPr>
            <a:r>
              <a:rPr lang="en-US" sz="3000">
                <a:solidFill>
                  <a:schemeClr val="dk1"/>
                </a:solidFill>
              </a:rPr>
              <a:t>Available in operating systems or can be provided as an add-on package</a:t>
            </a:r>
          </a:p>
          <a:p>
            <a:pPr marL="342900" lvl="0" indent="-190500" rtl="0">
              <a:lnSpc>
                <a:spcPct val="115000"/>
              </a:lnSpc>
              <a:spcBef>
                <a:spcPts val="640"/>
              </a:spcBef>
              <a:buClr>
                <a:schemeClr val="dk1"/>
              </a:buClr>
              <a:buSzPct val="100000"/>
              <a:buFont typeface="Gloria Hallelujah"/>
            </a:pPr>
            <a:r>
              <a:rPr lang="en-US" sz="3000" b="1">
                <a:solidFill>
                  <a:srgbClr val="6B9462"/>
                </a:solidFill>
              </a:rPr>
              <a:t>Filter and restrict </a:t>
            </a:r>
            <a:r>
              <a:rPr lang="en-US" sz="3000">
                <a:solidFill>
                  <a:schemeClr val="dk1"/>
                </a:solidFill>
              </a:rPr>
              <a:t>packet flows</a:t>
            </a:r>
          </a:p>
          <a:p>
            <a:pPr marL="342900" lvl="0" indent="-190500" rtl="0">
              <a:lnSpc>
                <a:spcPct val="115000"/>
              </a:lnSpc>
              <a:spcBef>
                <a:spcPts val="640"/>
              </a:spcBef>
              <a:buClr>
                <a:schemeClr val="dk1"/>
              </a:buClr>
              <a:buSzPct val="100000"/>
              <a:buFont typeface="Gloria Hallelujah"/>
            </a:pPr>
            <a:r>
              <a:rPr lang="en-US" sz="3000">
                <a:solidFill>
                  <a:schemeClr val="dk1"/>
                </a:solidFill>
              </a:rPr>
              <a:t>Common location is a server</a:t>
            </a:r>
          </a:p>
        </p:txBody>
      </p:sp>
      <p:pic>
        <p:nvPicPr>
          <p:cNvPr id="303" name="Shape 303"/>
          <p:cNvPicPr preferRelativeResize="0"/>
          <p:nvPr/>
        </p:nvPicPr>
        <p:blipFill>
          <a:blip r:embed="rId3">
            <a:alphaModFix/>
          </a:blip>
          <a:stretch>
            <a:fillRect/>
          </a:stretch>
        </p:blipFill>
        <p:spPr>
          <a:xfrm>
            <a:off x="6909874" y="1273450"/>
            <a:ext cx="4652525" cy="4845948"/>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pic>
        <p:nvPicPr>
          <p:cNvPr id="309" name="Shape 309"/>
          <p:cNvPicPr preferRelativeResize="0"/>
          <p:nvPr/>
        </p:nvPicPr>
        <p:blipFill>
          <a:blip r:embed="rId3">
            <a:alphaModFix/>
          </a:blip>
          <a:stretch>
            <a:fillRect/>
          </a:stretch>
        </p:blipFill>
        <p:spPr>
          <a:xfrm>
            <a:off x="552600" y="1361925"/>
            <a:ext cx="4559850" cy="4749425"/>
          </a:xfrm>
          <a:prstGeom prst="rect">
            <a:avLst/>
          </a:prstGeom>
          <a:noFill/>
          <a:ln>
            <a:noFill/>
          </a:ln>
        </p:spPr>
      </p:pic>
      <p:sp>
        <p:nvSpPr>
          <p:cNvPr id="310" name="Shape 31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Host Based Firewall Advantages</a:t>
            </a:r>
          </a:p>
        </p:txBody>
      </p:sp>
      <p:pic>
        <p:nvPicPr>
          <p:cNvPr id="311" name="Shape 311"/>
          <p:cNvPicPr preferRelativeResize="0"/>
          <p:nvPr/>
        </p:nvPicPr>
        <p:blipFill rotWithShape="1">
          <a:blip r:embed="rId4">
            <a:alphaModFix/>
          </a:blip>
          <a:srcRect l="50595"/>
          <a:stretch/>
        </p:blipFill>
        <p:spPr>
          <a:xfrm>
            <a:off x="442343" y="1311825"/>
            <a:ext cx="1981124" cy="2019300"/>
          </a:xfrm>
          <a:prstGeom prst="rect">
            <a:avLst/>
          </a:prstGeom>
          <a:noFill/>
          <a:ln>
            <a:noFill/>
          </a:ln>
        </p:spPr>
      </p:pic>
      <p:sp>
        <p:nvSpPr>
          <p:cNvPr id="312" name="Shape 312"/>
          <p:cNvSpPr txBox="1"/>
          <p:nvPr/>
        </p:nvSpPr>
        <p:spPr>
          <a:xfrm>
            <a:off x="5330475" y="1521900"/>
            <a:ext cx="6299999" cy="46476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US" sz="3000" b="1">
                <a:solidFill>
                  <a:srgbClr val="6B9462"/>
                </a:solidFill>
                <a:latin typeface="Gloria Hallelujah"/>
                <a:ea typeface="Gloria Hallelujah"/>
                <a:cs typeface="Gloria Hallelujah"/>
                <a:sym typeface="Gloria Hallelujah"/>
              </a:rPr>
              <a:t>Advantages:</a:t>
            </a:r>
          </a:p>
          <a:p>
            <a:pPr lvl="0" rtl="0">
              <a:lnSpc>
                <a:spcPct val="115000"/>
              </a:lnSpc>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Filtering rules can be </a:t>
            </a:r>
            <a:r>
              <a:rPr lang="en-US" sz="3000" b="1">
                <a:solidFill>
                  <a:srgbClr val="6B9462"/>
                </a:solidFill>
                <a:latin typeface="Gloria Hallelujah"/>
                <a:ea typeface="Gloria Hallelujah"/>
                <a:cs typeface="Gloria Hallelujah"/>
                <a:sym typeface="Gloria Hallelujah"/>
              </a:rPr>
              <a:t>tailored </a:t>
            </a:r>
            <a:r>
              <a:rPr lang="en-US" sz="3000">
                <a:solidFill>
                  <a:schemeClr val="dk1"/>
                </a:solidFill>
                <a:latin typeface="Gloria Hallelujah"/>
                <a:ea typeface="Gloria Hallelujah"/>
                <a:cs typeface="Gloria Hallelujah"/>
                <a:sym typeface="Gloria Hallelujah"/>
              </a:rPr>
              <a:t>to the host environment</a:t>
            </a:r>
          </a:p>
          <a:p>
            <a:pPr marL="4572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Protection is provided </a:t>
            </a:r>
            <a:r>
              <a:rPr lang="en-US" sz="3000" b="1">
                <a:solidFill>
                  <a:srgbClr val="6B9462"/>
                </a:solidFill>
                <a:latin typeface="Gloria Hallelujah"/>
                <a:ea typeface="Gloria Hallelujah"/>
                <a:cs typeface="Gloria Hallelujah"/>
                <a:sym typeface="Gloria Hallelujah"/>
              </a:rPr>
              <a:t>independent of topology</a:t>
            </a:r>
          </a:p>
          <a:p>
            <a:pPr marL="4572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Provides an </a:t>
            </a:r>
            <a:r>
              <a:rPr lang="en-US" sz="3000" b="1">
                <a:solidFill>
                  <a:srgbClr val="6B9462"/>
                </a:solidFill>
                <a:latin typeface="Gloria Hallelujah"/>
                <a:ea typeface="Gloria Hallelujah"/>
                <a:cs typeface="Gloria Hallelujah"/>
                <a:sym typeface="Gloria Hallelujah"/>
              </a:rPr>
              <a:t>additional layer </a:t>
            </a:r>
            <a:r>
              <a:rPr lang="en-US" sz="3000">
                <a:solidFill>
                  <a:schemeClr val="dk1"/>
                </a:solidFill>
                <a:latin typeface="Gloria Hallelujah"/>
                <a:ea typeface="Gloria Hallelujah"/>
                <a:cs typeface="Gloria Hallelujah"/>
                <a:sym typeface="Gloria Hallelujah"/>
              </a:rPr>
              <a:t>of protection</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Shape 31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Personal Firewalls</a:t>
            </a:r>
          </a:p>
        </p:txBody>
      </p:sp>
      <p:sp>
        <p:nvSpPr>
          <p:cNvPr id="319" name="Shape 319"/>
          <p:cNvSpPr txBox="1">
            <a:spLocks noGrp="1"/>
          </p:cNvSpPr>
          <p:nvPr>
            <p:ph type="body" idx="1"/>
          </p:nvPr>
        </p:nvSpPr>
        <p:spPr>
          <a:xfrm>
            <a:off x="5031624" y="1287950"/>
            <a:ext cx="6455399" cy="4904699"/>
          </a:xfrm>
          <a:prstGeom prst="rect">
            <a:avLst/>
          </a:prstGeom>
        </p:spPr>
        <p:txBody>
          <a:bodyPr lIns="117825" tIns="117825" rIns="117825" bIns="117825" anchor="t" anchorCtr="0">
            <a:noAutofit/>
          </a:bodyPr>
          <a:lstStyle/>
          <a:p>
            <a:pPr marL="342900" lvl="0" indent="-236220" rtl="0">
              <a:lnSpc>
                <a:spcPct val="115000"/>
              </a:lnSpc>
              <a:spcBef>
                <a:spcPts val="0"/>
              </a:spcBef>
              <a:buClr>
                <a:srgbClr val="6B9462"/>
              </a:buClr>
              <a:buSzPct val="100000"/>
              <a:buFont typeface="Gloria Hallelujah"/>
            </a:pPr>
            <a:r>
              <a:rPr lang="en-US" sz="3000" b="1">
                <a:solidFill>
                  <a:srgbClr val="6B9462"/>
                </a:solidFill>
              </a:rPr>
              <a:t>Controls traffic between a personal computer or workstation and the Internet or enterprise network</a:t>
            </a:r>
          </a:p>
          <a:p>
            <a:pPr marL="342900" lvl="0" indent="-236220" rtl="0">
              <a:lnSpc>
                <a:spcPct val="115000"/>
              </a:lnSpc>
              <a:spcBef>
                <a:spcPts val="1380"/>
              </a:spcBef>
              <a:buClr>
                <a:schemeClr val="dk1"/>
              </a:buClr>
              <a:buSzPct val="100000"/>
              <a:buFont typeface="Gloria Hallelujah"/>
            </a:pPr>
            <a:r>
              <a:rPr lang="en-US" sz="3000">
                <a:solidFill>
                  <a:schemeClr val="dk1"/>
                </a:solidFill>
              </a:rPr>
              <a:t>For both home or corporate use</a:t>
            </a:r>
          </a:p>
          <a:p>
            <a:pPr marL="342900" lvl="0" indent="-236220" rtl="0">
              <a:lnSpc>
                <a:spcPct val="115000"/>
              </a:lnSpc>
              <a:spcBef>
                <a:spcPts val="1380"/>
              </a:spcBef>
              <a:buClr>
                <a:schemeClr val="dk1"/>
              </a:buClr>
              <a:buSzPct val="100000"/>
              <a:buFont typeface="Gloria Hallelujah"/>
            </a:pPr>
            <a:r>
              <a:rPr lang="en-US" sz="3000">
                <a:solidFill>
                  <a:schemeClr val="dk1"/>
                </a:solidFill>
              </a:rPr>
              <a:t>Typically is a software module on a personal computer</a:t>
            </a:r>
          </a:p>
        </p:txBody>
      </p:sp>
      <p:pic>
        <p:nvPicPr>
          <p:cNvPr id="320" name="Shape 320"/>
          <p:cNvPicPr preferRelativeResize="0"/>
          <p:nvPr/>
        </p:nvPicPr>
        <p:blipFill>
          <a:blip r:embed="rId3">
            <a:alphaModFix/>
          </a:blip>
          <a:stretch>
            <a:fillRect/>
          </a:stretch>
        </p:blipFill>
        <p:spPr>
          <a:xfrm>
            <a:off x="407749" y="2224599"/>
            <a:ext cx="4423674" cy="33081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body" idx="1"/>
          </p:nvPr>
        </p:nvSpPr>
        <p:spPr>
          <a:xfrm>
            <a:off x="752475" y="1144500"/>
            <a:ext cx="9921599" cy="4904699"/>
          </a:xfrm>
          <a:prstGeom prst="rect">
            <a:avLst/>
          </a:prstGeom>
        </p:spPr>
        <p:txBody>
          <a:bodyPr lIns="117825" tIns="117825" rIns="117825" bIns="117825" anchor="t" anchorCtr="0">
            <a:noAutofit/>
          </a:bodyPr>
          <a:lstStyle/>
          <a:p>
            <a:pPr marL="457200" lvl="0" indent="-228600" rtl="0">
              <a:lnSpc>
                <a:spcPct val="115000"/>
              </a:lnSpc>
              <a:spcBef>
                <a:spcPts val="1380"/>
              </a:spcBef>
              <a:buClr>
                <a:schemeClr val="dk1"/>
              </a:buClr>
              <a:buSzPct val="100000"/>
            </a:pPr>
            <a:r>
              <a:rPr lang="en-US" sz="3000">
                <a:solidFill>
                  <a:schemeClr val="dk1"/>
                </a:solidFill>
              </a:rPr>
              <a:t>Can be housed in a </a:t>
            </a:r>
            <a:r>
              <a:rPr lang="en-US" sz="3000" b="1">
                <a:solidFill>
                  <a:srgbClr val="6B9462"/>
                </a:solidFill>
              </a:rPr>
              <a:t>router that connects</a:t>
            </a:r>
            <a:br>
              <a:rPr lang="en-US" sz="3000" b="1">
                <a:solidFill>
                  <a:srgbClr val="6B9462"/>
                </a:solidFill>
              </a:rPr>
            </a:br>
            <a:r>
              <a:rPr lang="en-US" sz="3000" b="1">
                <a:solidFill>
                  <a:srgbClr val="6B9462"/>
                </a:solidFill>
              </a:rPr>
              <a:t>all of the home computers</a:t>
            </a:r>
            <a:r>
              <a:rPr lang="en-US" sz="3000">
                <a:solidFill>
                  <a:schemeClr val="dk1"/>
                </a:solidFill>
              </a:rPr>
              <a:t> to a DSL, cable modem, or other Internet interface</a:t>
            </a:r>
          </a:p>
          <a:p>
            <a:pPr marL="457200" lvl="0" indent="-228600" rtl="0">
              <a:lnSpc>
                <a:spcPct val="115000"/>
              </a:lnSpc>
              <a:spcBef>
                <a:spcPts val="1380"/>
              </a:spcBef>
              <a:buClr>
                <a:schemeClr val="dk1"/>
              </a:buClr>
              <a:buSzPct val="100000"/>
            </a:pPr>
            <a:r>
              <a:rPr lang="en-US" sz="3000">
                <a:solidFill>
                  <a:schemeClr val="dk1"/>
                </a:solidFill>
              </a:rPr>
              <a:t>Typically much </a:t>
            </a:r>
            <a:r>
              <a:rPr lang="en-US" sz="3000" b="1">
                <a:solidFill>
                  <a:srgbClr val="6B9462"/>
                </a:solidFill>
              </a:rPr>
              <a:t>less complex</a:t>
            </a:r>
            <a:r>
              <a:rPr lang="en-US" sz="3000">
                <a:solidFill>
                  <a:schemeClr val="dk1"/>
                </a:solidFill>
              </a:rPr>
              <a:t> than server-based or stand-alone firewalls</a:t>
            </a:r>
          </a:p>
          <a:p>
            <a:pPr marL="457200" lvl="0" indent="-228600" rtl="0">
              <a:lnSpc>
                <a:spcPct val="115000"/>
              </a:lnSpc>
              <a:spcBef>
                <a:spcPts val="1380"/>
              </a:spcBef>
              <a:buClr>
                <a:srgbClr val="6B9462"/>
              </a:buClr>
              <a:buSzPct val="100000"/>
            </a:pPr>
            <a:r>
              <a:rPr lang="en-US" sz="3000" b="1">
                <a:solidFill>
                  <a:srgbClr val="6B9462"/>
                </a:solidFill>
              </a:rPr>
              <a:t>Primary role is to deny unauthorized remote access</a:t>
            </a:r>
          </a:p>
          <a:p>
            <a:pPr marL="457200" lvl="0" indent="-228600" rtl="0">
              <a:lnSpc>
                <a:spcPct val="115000"/>
              </a:lnSpc>
              <a:spcBef>
                <a:spcPts val="1380"/>
              </a:spcBef>
              <a:spcAft>
                <a:spcPts val="900"/>
              </a:spcAft>
              <a:buClr>
                <a:schemeClr val="dk1"/>
              </a:buClr>
              <a:buSzPct val="100000"/>
            </a:pPr>
            <a:r>
              <a:rPr lang="en-US" sz="3000">
                <a:solidFill>
                  <a:schemeClr val="dk1"/>
                </a:solidFill>
              </a:rPr>
              <a:t>May also monitor outgoing traffic to detect and block worms and malware activity</a:t>
            </a:r>
          </a:p>
        </p:txBody>
      </p:sp>
      <p:sp>
        <p:nvSpPr>
          <p:cNvPr id="327" name="Shape 32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Personal Firewalls</a:t>
            </a:r>
          </a:p>
        </p:txBody>
      </p:sp>
      <p:pic>
        <p:nvPicPr>
          <p:cNvPr id="328" name="Shape 328"/>
          <p:cNvPicPr preferRelativeResize="0"/>
          <p:nvPr/>
        </p:nvPicPr>
        <p:blipFill>
          <a:blip r:embed="rId3">
            <a:alphaModFix/>
          </a:blip>
          <a:stretch>
            <a:fillRect/>
          </a:stretch>
        </p:blipFill>
        <p:spPr>
          <a:xfrm>
            <a:off x="9609250" y="228599"/>
            <a:ext cx="2292700" cy="17145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Shape 33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Personal Firewalls - Common Services</a:t>
            </a:r>
          </a:p>
        </p:txBody>
      </p:sp>
      <p:sp>
        <p:nvSpPr>
          <p:cNvPr id="335" name="Shape 335"/>
          <p:cNvSpPr txBox="1">
            <a:spLocks noGrp="1"/>
          </p:cNvSpPr>
          <p:nvPr>
            <p:ph type="body" idx="1"/>
          </p:nvPr>
        </p:nvSpPr>
        <p:spPr>
          <a:xfrm>
            <a:off x="620996" y="1180350"/>
            <a:ext cx="55229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500">
                <a:solidFill>
                  <a:schemeClr val="dk1"/>
                </a:solidFill>
              </a:rPr>
              <a:t>Personal file sharing (548, 427)</a:t>
            </a:r>
          </a:p>
          <a:p>
            <a:pPr marL="457200" lvl="0" indent="-228600" rtl="0">
              <a:lnSpc>
                <a:spcPct val="100000"/>
              </a:lnSpc>
              <a:spcBef>
                <a:spcPts val="0"/>
              </a:spcBef>
              <a:buClr>
                <a:schemeClr val="dk1"/>
              </a:buClr>
              <a:buSzPct val="100000"/>
            </a:pPr>
            <a:r>
              <a:rPr lang="en-US" sz="2500">
                <a:solidFill>
                  <a:schemeClr val="dk1"/>
                </a:solidFill>
              </a:rPr>
              <a:t>Windows sharing (139)</a:t>
            </a:r>
          </a:p>
          <a:p>
            <a:pPr marL="457200" lvl="0" indent="-228600" rtl="0">
              <a:lnSpc>
                <a:spcPct val="100000"/>
              </a:lnSpc>
              <a:spcBef>
                <a:spcPts val="0"/>
              </a:spcBef>
              <a:buClr>
                <a:schemeClr val="dk1"/>
              </a:buClr>
              <a:buSzPct val="100000"/>
            </a:pPr>
            <a:r>
              <a:rPr lang="en-US" sz="2500">
                <a:solidFill>
                  <a:schemeClr val="dk1"/>
                </a:solidFill>
              </a:rPr>
              <a:t>Personal Web sharing (80, 427)</a:t>
            </a:r>
          </a:p>
          <a:p>
            <a:pPr marL="457200" lvl="0" indent="-228600" rtl="0">
              <a:lnSpc>
                <a:spcPct val="100000"/>
              </a:lnSpc>
              <a:spcBef>
                <a:spcPts val="0"/>
              </a:spcBef>
              <a:buClr>
                <a:schemeClr val="dk1"/>
              </a:buClr>
              <a:buSzPct val="100000"/>
            </a:pPr>
            <a:r>
              <a:rPr lang="en-US" sz="2500">
                <a:solidFill>
                  <a:schemeClr val="dk1"/>
                </a:solidFill>
              </a:rPr>
              <a:t>Remote login—SSH (22)</a:t>
            </a:r>
          </a:p>
          <a:p>
            <a:pPr marL="457200" lvl="0" indent="-228600" rtl="0">
              <a:lnSpc>
                <a:spcPct val="100000"/>
              </a:lnSpc>
              <a:spcBef>
                <a:spcPts val="0"/>
              </a:spcBef>
              <a:buClr>
                <a:schemeClr val="dk1"/>
              </a:buClr>
              <a:buSzPct val="100000"/>
            </a:pPr>
            <a:r>
              <a:rPr lang="en-US" sz="2500">
                <a:solidFill>
                  <a:schemeClr val="dk1"/>
                </a:solidFill>
              </a:rPr>
              <a:t>FTP access (20-21, 1024-65535 from 20-21)</a:t>
            </a:r>
          </a:p>
          <a:p>
            <a:pPr marL="457200" lvl="0" indent="-228600" rtl="0">
              <a:lnSpc>
                <a:spcPct val="100000"/>
              </a:lnSpc>
              <a:spcBef>
                <a:spcPts val="0"/>
              </a:spcBef>
              <a:buClr>
                <a:schemeClr val="dk1"/>
              </a:buClr>
              <a:buSzPct val="100000"/>
            </a:pPr>
            <a:r>
              <a:rPr lang="en-US" sz="2500">
                <a:solidFill>
                  <a:schemeClr val="dk1"/>
                </a:solidFill>
              </a:rPr>
              <a:t>Remote Apple events (3031)</a:t>
            </a:r>
          </a:p>
          <a:p>
            <a:pPr marL="457200" lvl="0" indent="-228600" rtl="0">
              <a:lnSpc>
                <a:spcPct val="100000"/>
              </a:lnSpc>
              <a:spcBef>
                <a:spcPts val="0"/>
              </a:spcBef>
              <a:buClr>
                <a:schemeClr val="dk1"/>
              </a:buClr>
              <a:buSzPct val="100000"/>
            </a:pPr>
            <a:r>
              <a:rPr lang="en-US" sz="2500">
                <a:solidFill>
                  <a:schemeClr val="dk1"/>
                </a:solidFill>
              </a:rPr>
              <a:t>Printer sharing (631, 515)</a:t>
            </a:r>
          </a:p>
          <a:p>
            <a:pPr marL="457200" lvl="0" indent="-228600" rtl="0">
              <a:lnSpc>
                <a:spcPct val="100000"/>
              </a:lnSpc>
              <a:spcBef>
                <a:spcPts val="0"/>
              </a:spcBef>
              <a:buClr>
                <a:schemeClr val="dk1"/>
              </a:buClr>
              <a:buSzPct val="100000"/>
            </a:pPr>
            <a:r>
              <a:rPr lang="en-US" sz="2500">
                <a:solidFill>
                  <a:schemeClr val="dk1"/>
                </a:solidFill>
              </a:rPr>
              <a:t>IChat Rendezvous (5297, 5298)</a:t>
            </a:r>
          </a:p>
          <a:p>
            <a:pPr marL="457200" lvl="0" indent="-228600" rtl="0">
              <a:lnSpc>
                <a:spcPct val="100000"/>
              </a:lnSpc>
              <a:spcBef>
                <a:spcPts val="0"/>
              </a:spcBef>
              <a:buClr>
                <a:schemeClr val="dk1"/>
              </a:buClr>
              <a:buSzPct val="100000"/>
            </a:pPr>
            <a:r>
              <a:rPr lang="en-US" sz="2500">
                <a:solidFill>
                  <a:schemeClr val="dk1"/>
                </a:solidFill>
              </a:rPr>
              <a:t>ITunes Music Sharing (3869)</a:t>
            </a:r>
          </a:p>
          <a:p>
            <a:pPr marL="457200" lvl="0" indent="-228600" rtl="0">
              <a:lnSpc>
                <a:spcPct val="100000"/>
              </a:lnSpc>
              <a:spcBef>
                <a:spcPts val="0"/>
              </a:spcBef>
              <a:buClr>
                <a:schemeClr val="dk1"/>
              </a:buClr>
              <a:buSzPct val="100000"/>
            </a:pPr>
            <a:r>
              <a:rPr lang="en-US" sz="2500">
                <a:solidFill>
                  <a:schemeClr val="dk1"/>
                </a:solidFill>
              </a:rPr>
              <a:t>CVS (2401)</a:t>
            </a:r>
          </a:p>
          <a:p>
            <a:pPr marL="457200" lvl="0" indent="-228600" rtl="0">
              <a:lnSpc>
                <a:spcPct val="100000"/>
              </a:lnSpc>
              <a:spcBef>
                <a:spcPts val="0"/>
              </a:spcBef>
              <a:buClr>
                <a:schemeClr val="dk1"/>
              </a:buClr>
              <a:buSzPct val="100000"/>
            </a:pPr>
            <a:r>
              <a:rPr lang="en-US" sz="2500">
                <a:solidFill>
                  <a:schemeClr val="dk1"/>
                </a:solidFill>
              </a:rPr>
              <a:t>Gnutella/Limewire (6346)</a:t>
            </a:r>
          </a:p>
          <a:p>
            <a:pPr marL="457200" lvl="0" indent="-228600" rtl="0">
              <a:lnSpc>
                <a:spcPct val="100000"/>
              </a:lnSpc>
              <a:spcBef>
                <a:spcPts val="0"/>
              </a:spcBef>
              <a:buClr>
                <a:schemeClr val="dk1"/>
              </a:buClr>
              <a:buSzPct val="100000"/>
            </a:pPr>
            <a:r>
              <a:rPr lang="en-US" sz="2500">
                <a:solidFill>
                  <a:schemeClr val="dk1"/>
                </a:solidFill>
              </a:rPr>
              <a:t>ICQ (4000)</a:t>
            </a:r>
          </a:p>
        </p:txBody>
      </p:sp>
      <p:sp>
        <p:nvSpPr>
          <p:cNvPr id="336" name="Shape 336"/>
          <p:cNvSpPr txBox="1">
            <a:spLocks noGrp="1"/>
          </p:cNvSpPr>
          <p:nvPr>
            <p:ph type="body" idx="2"/>
          </p:nvPr>
        </p:nvSpPr>
        <p:spPr>
          <a:xfrm>
            <a:off x="6462996" y="1180350"/>
            <a:ext cx="55229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500">
                <a:solidFill>
                  <a:schemeClr val="dk1"/>
                </a:solidFill>
              </a:rPr>
              <a:t>IRC (194)</a:t>
            </a:r>
          </a:p>
          <a:p>
            <a:pPr marL="457200" lvl="0" indent="-228600" rtl="0">
              <a:lnSpc>
                <a:spcPct val="100000"/>
              </a:lnSpc>
              <a:spcBef>
                <a:spcPts val="0"/>
              </a:spcBef>
              <a:buClr>
                <a:schemeClr val="dk1"/>
              </a:buClr>
              <a:buSzPct val="100000"/>
            </a:pPr>
            <a:r>
              <a:rPr lang="en-US" sz="2500">
                <a:solidFill>
                  <a:schemeClr val="dk1"/>
                </a:solidFill>
              </a:rPr>
              <a:t>MSN Messenger (6891-6900)</a:t>
            </a:r>
          </a:p>
          <a:p>
            <a:pPr marL="457200" lvl="0" indent="-228600" rtl="0">
              <a:lnSpc>
                <a:spcPct val="100000"/>
              </a:lnSpc>
              <a:spcBef>
                <a:spcPts val="0"/>
              </a:spcBef>
              <a:buClr>
                <a:schemeClr val="dk1"/>
              </a:buClr>
              <a:buSzPct val="100000"/>
            </a:pPr>
            <a:r>
              <a:rPr lang="en-US" sz="2500">
                <a:solidFill>
                  <a:schemeClr val="dk1"/>
                </a:solidFill>
              </a:rPr>
              <a:t>Network Time (123)</a:t>
            </a:r>
          </a:p>
          <a:p>
            <a:pPr marL="457200" lvl="0" indent="-228600" rtl="0">
              <a:lnSpc>
                <a:spcPct val="100000"/>
              </a:lnSpc>
              <a:spcBef>
                <a:spcPts val="0"/>
              </a:spcBef>
              <a:buClr>
                <a:schemeClr val="dk1"/>
              </a:buClr>
              <a:buSzPct val="100000"/>
            </a:pPr>
            <a:r>
              <a:rPr lang="en-US" sz="2500">
                <a:solidFill>
                  <a:schemeClr val="dk1"/>
                </a:solidFill>
              </a:rPr>
              <a:t>Retrospect (497)</a:t>
            </a:r>
          </a:p>
          <a:p>
            <a:pPr marL="457200" lvl="0" indent="-228600" rtl="0">
              <a:lnSpc>
                <a:spcPct val="100000"/>
              </a:lnSpc>
              <a:spcBef>
                <a:spcPts val="0"/>
              </a:spcBef>
              <a:buClr>
                <a:schemeClr val="dk1"/>
              </a:buClr>
              <a:buSzPct val="100000"/>
            </a:pPr>
            <a:r>
              <a:rPr lang="en-US" sz="2500">
                <a:solidFill>
                  <a:schemeClr val="dk1"/>
                </a:solidFill>
              </a:rPr>
              <a:t>SMB (without netbios–445)</a:t>
            </a:r>
          </a:p>
          <a:p>
            <a:pPr marL="457200" lvl="0" indent="-228600" rtl="0">
              <a:lnSpc>
                <a:spcPct val="100000"/>
              </a:lnSpc>
              <a:spcBef>
                <a:spcPts val="0"/>
              </a:spcBef>
              <a:buClr>
                <a:schemeClr val="dk1"/>
              </a:buClr>
              <a:buSzPct val="100000"/>
            </a:pPr>
            <a:r>
              <a:rPr lang="en-US" sz="2500">
                <a:solidFill>
                  <a:schemeClr val="dk1"/>
                </a:solidFill>
              </a:rPr>
              <a:t>VNC (5900-5902)</a:t>
            </a:r>
          </a:p>
          <a:p>
            <a:pPr marL="457200" lvl="0" indent="-228600" rtl="0">
              <a:lnSpc>
                <a:spcPct val="100000"/>
              </a:lnSpc>
              <a:spcBef>
                <a:spcPts val="0"/>
              </a:spcBef>
              <a:buClr>
                <a:schemeClr val="dk1"/>
              </a:buClr>
              <a:buSzPct val="100000"/>
            </a:pPr>
            <a:r>
              <a:rPr lang="en-US" sz="2500">
                <a:solidFill>
                  <a:schemeClr val="dk1"/>
                </a:solidFill>
              </a:rPr>
              <a:t>WebSTAR Admin (1080, 1443)</a:t>
            </a:r>
          </a:p>
        </p:txBody>
      </p:sp>
      <p:pic>
        <p:nvPicPr>
          <p:cNvPr id="337" name="Shape 337"/>
          <p:cNvPicPr preferRelativeResize="0"/>
          <p:nvPr/>
        </p:nvPicPr>
        <p:blipFill>
          <a:blip r:embed="rId3">
            <a:alphaModFix/>
          </a:blip>
          <a:stretch>
            <a:fillRect/>
          </a:stretch>
        </p:blipFill>
        <p:spPr>
          <a:xfrm>
            <a:off x="7965600" y="4507750"/>
            <a:ext cx="2292700" cy="17145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Shape 34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Advanced Firewall Protection</a:t>
            </a:r>
          </a:p>
        </p:txBody>
      </p:sp>
      <p:sp>
        <p:nvSpPr>
          <p:cNvPr id="344" name="Shape 344"/>
          <p:cNvSpPr txBox="1">
            <a:spLocks noGrp="1"/>
          </p:cNvSpPr>
          <p:nvPr>
            <p:ph type="body" idx="1"/>
          </p:nvPr>
        </p:nvSpPr>
        <p:spPr>
          <a:xfrm>
            <a:off x="740550" y="1276000"/>
            <a:ext cx="79133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900" b="1">
                <a:solidFill>
                  <a:srgbClr val="6B9462"/>
                </a:solidFill>
              </a:rPr>
              <a:t>Stealth Mode</a:t>
            </a:r>
            <a:r>
              <a:rPr lang="en-US" sz="2900">
                <a:solidFill>
                  <a:schemeClr val="dk1"/>
                </a:solidFill>
              </a:rPr>
              <a:t> hides the system from</a:t>
            </a:r>
            <a:br>
              <a:rPr lang="en-US" sz="2900">
                <a:solidFill>
                  <a:schemeClr val="dk1"/>
                </a:solidFill>
              </a:rPr>
            </a:br>
            <a:r>
              <a:rPr lang="en-US" sz="2900">
                <a:solidFill>
                  <a:schemeClr val="dk1"/>
                </a:solidFill>
              </a:rPr>
              <a:t>the internet by dropping unsolicited communication packets</a:t>
            </a:r>
          </a:p>
          <a:p>
            <a:pPr marL="0" lvl="0" indent="0" rtl="0">
              <a:lnSpc>
                <a:spcPct val="100000"/>
              </a:lnSpc>
              <a:spcBef>
                <a:spcPts val="0"/>
              </a:spcBef>
              <a:buNone/>
            </a:pPr>
            <a:endParaRPr sz="2900">
              <a:solidFill>
                <a:schemeClr val="dk1"/>
              </a:solidFill>
            </a:endParaRPr>
          </a:p>
          <a:p>
            <a:pPr marL="457200" lvl="0" indent="-228600" rtl="0">
              <a:lnSpc>
                <a:spcPct val="100000"/>
              </a:lnSpc>
              <a:spcBef>
                <a:spcPts val="0"/>
              </a:spcBef>
              <a:buClr>
                <a:schemeClr val="dk1"/>
              </a:buClr>
              <a:buSzPct val="100000"/>
            </a:pPr>
            <a:r>
              <a:rPr lang="en-US" sz="2900" b="1">
                <a:solidFill>
                  <a:srgbClr val="6B9462"/>
                </a:solidFill>
              </a:rPr>
              <a:t>UDP packets</a:t>
            </a:r>
            <a:r>
              <a:rPr lang="en-US" sz="2900">
                <a:solidFill>
                  <a:schemeClr val="dk1"/>
                </a:solidFill>
              </a:rPr>
              <a:t> can be blocked</a:t>
            </a:r>
          </a:p>
          <a:p>
            <a:pPr marL="0" lvl="0" indent="0" rtl="0">
              <a:lnSpc>
                <a:spcPct val="100000"/>
              </a:lnSpc>
              <a:spcBef>
                <a:spcPts val="0"/>
              </a:spcBef>
              <a:buNone/>
            </a:pPr>
            <a:endParaRPr sz="2900">
              <a:solidFill>
                <a:schemeClr val="dk1"/>
              </a:solidFill>
            </a:endParaRPr>
          </a:p>
          <a:p>
            <a:pPr marL="457200" lvl="0" indent="-228600" rtl="0">
              <a:lnSpc>
                <a:spcPct val="100000"/>
              </a:lnSpc>
              <a:spcBef>
                <a:spcPts val="0"/>
              </a:spcBef>
              <a:buClr>
                <a:schemeClr val="dk1"/>
              </a:buClr>
              <a:buSzPct val="100000"/>
            </a:pPr>
            <a:r>
              <a:rPr lang="en-US" sz="2900">
                <a:solidFill>
                  <a:schemeClr val="dk1"/>
                </a:solidFill>
              </a:rPr>
              <a:t>Logging for </a:t>
            </a:r>
            <a:r>
              <a:rPr lang="en-US" sz="2900" b="1">
                <a:solidFill>
                  <a:srgbClr val="6B9462"/>
                </a:solidFill>
              </a:rPr>
              <a:t>checking on unwanted activity</a:t>
            </a:r>
          </a:p>
          <a:p>
            <a:pPr marL="0" lvl="0" indent="0" rtl="0">
              <a:lnSpc>
                <a:spcPct val="100000"/>
              </a:lnSpc>
              <a:spcBef>
                <a:spcPts val="0"/>
              </a:spcBef>
              <a:buNone/>
            </a:pPr>
            <a:endParaRPr sz="2900">
              <a:solidFill>
                <a:schemeClr val="dk1"/>
              </a:solidFill>
            </a:endParaRPr>
          </a:p>
          <a:p>
            <a:pPr marL="457200" lvl="0" indent="-228600" rtl="0">
              <a:lnSpc>
                <a:spcPct val="100000"/>
              </a:lnSpc>
              <a:spcBef>
                <a:spcPts val="0"/>
              </a:spcBef>
              <a:buClr>
                <a:schemeClr val="dk1"/>
              </a:buClr>
              <a:buSzPct val="100000"/>
            </a:pPr>
            <a:r>
              <a:rPr lang="en-US" sz="2900">
                <a:solidFill>
                  <a:schemeClr val="dk1"/>
                </a:solidFill>
              </a:rPr>
              <a:t>Applications must have </a:t>
            </a:r>
            <a:r>
              <a:rPr lang="en-US" sz="2900" b="1">
                <a:solidFill>
                  <a:srgbClr val="6B9462"/>
                </a:solidFill>
              </a:rPr>
              <a:t>authorization </a:t>
            </a:r>
            <a:r>
              <a:rPr lang="en-US" sz="2900">
                <a:solidFill>
                  <a:schemeClr val="dk1"/>
                </a:solidFill>
              </a:rPr>
              <a:t>to provide services</a:t>
            </a:r>
          </a:p>
        </p:txBody>
      </p:sp>
      <p:pic>
        <p:nvPicPr>
          <p:cNvPr id="345" name="Shape 345"/>
          <p:cNvPicPr preferRelativeResize="0"/>
          <p:nvPr/>
        </p:nvPicPr>
        <p:blipFill>
          <a:blip r:embed="rId3">
            <a:alphaModFix/>
          </a:blip>
          <a:stretch>
            <a:fillRect/>
          </a:stretch>
        </p:blipFill>
        <p:spPr>
          <a:xfrm>
            <a:off x="8520972" y="1601714"/>
            <a:ext cx="3122074" cy="4253273"/>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txBox="1">
            <a:spLocks noGrp="1"/>
          </p:cNvSpPr>
          <p:nvPr>
            <p:ph type="title"/>
          </p:nvPr>
        </p:nvSpPr>
        <p:spPr>
          <a:xfrm>
            <a:off x="2354741" y="35325"/>
            <a:ext cx="10363200"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Personal Firewalls Quiz </a:t>
            </a:r>
          </a:p>
        </p:txBody>
      </p:sp>
      <p:sp>
        <p:nvSpPr>
          <p:cNvPr id="352" name="Shape 352"/>
          <p:cNvSpPr txBox="1">
            <a:spLocks noGrp="1"/>
          </p:cNvSpPr>
          <p:nvPr>
            <p:ph type="body" idx="1"/>
          </p:nvPr>
        </p:nvSpPr>
        <p:spPr>
          <a:xfrm>
            <a:off x="1617600" y="2197325"/>
            <a:ext cx="10220400" cy="40550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37931"/>
              <a:buFont typeface="Arial"/>
              <a:buNone/>
            </a:pPr>
            <a:r>
              <a:rPr lang="en-US" sz="2900" dirty="0">
                <a:solidFill>
                  <a:schemeClr val="dk1"/>
                </a:solidFill>
              </a:rPr>
              <a:t>An employee uses a laptop on the company network and at home. </a:t>
            </a:r>
          </a:p>
          <a:p>
            <a:pPr marL="0" lvl="0" indent="0" rtl="0">
              <a:lnSpc>
                <a:spcPct val="115000"/>
              </a:lnSpc>
              <a:spcBef>
                <a:spcPts val="0"/>
              </a:spcBef>
              <a:buClr>
                <a:schemeClr val="dk1"/>
              </a:buClr>
              <a:buSzPct val="37931"/>
              <a:buFont typeface="Arial"/>
              <a:buNone/>
            </a:pPr>
            <a:r>
              <a:rPr lang="en-US" sz="2900" dirty="0">
                <a:solidFill>
                  <a:schemeClr val="dk1"/>
                </a:solidFill>
              </a:rPr>
              <a:t>An employee uses a desktop on the company network to access websites worldwide</a:t>
            </a:r>
          </a:p>
          <a:p>
            <a:pPr marL="0" lvl="0" indent="0" rtl="0">
              <a:lnSpc>
                <a:spcPct val="115000"/>
              </a:lnSpc>
              <a:spcBef>
                <a:spcPts val="0"/>
              </a:spcBef>
              <a:buClr>
                <a:schemeClr val="dk1"/>
              </a:buClr>
              <a:buSzPct val="37931"/>
              <a:buFont typeface="Arial"/>
              <a:buNone/>
            </a:pPr>
            <a:r>
              <a:rPr lang="en-US" sz="2900" dirty="0">
                <a:solidFill>
                  <a:schemeClr val="dk1"/>
                </a:solidFill>
              </a:rPr>
              <a:t>A remote employee uses a desktop to create a VPN on the company’s secure network.</a:t>
            </a:r>
          </a:p>
          <a:p>
            <a:pPr marL="0" lvl="0" indent="0" rtl="0">
              <a:lnSpc>
                <a:spcPct val="115000"/>
              </a:lnSpc>
              <a:spcBef>
                <a:spcPts val="0"/>
              </a:spcBef>
              <a:buClr>
                <a:schemeClr val="dk1"/>
              </a:buClr>
              <a:buSzPct val="37931"/>
              <a:buFont typeface="Arial"/>
              <a:buNone/>
            </a:pPr>
            <a:r>
              <a:rPr lang="en-US" sz="2900" dirty="0">
                <a:solidFill>
                  <a:schemeClr val="dk1"/>
                </a:solidFill>
              </a:rPr>
              <a:t>None of the above, in each case the employee’s computer is protected by the company firewall. </a:t>
            </a:r>
          </a:p>
        </p:txBody>
      </p:sp>
      <p:pic>
        <p:nvPicPr>
          <p:cNvPr id="353" name="Shape 353"/>
          <p:cNvPicPr preferRelativeResize="0"/>
          <p:nvPr/>
        </p:nvPicPr>
        <p:blipFill>
          <a:blip r:embed="rId3">
            <a:alphaModFix/>
          </a:blip>
          <a:stretch>
            <a:fillRect/>
          </a:stretch>
        </p:blipFill>
        <p:spPr>
          <a:xfrm>
            <a:off x="465121" y="361221"/>
            <a:ext cx="1617449" cy="1785496"/>
          </a:xfrm>
          <a:prstGeom prst="rect">
            <a:avLst/>
          </a:prstGeom>
          <a:noFill/>
          <a:ln>
            <a:noFill/>
          </a:ln>
        </p:spPr>
      </p:pic>
      <p:sp>
        <p:nvSpPr>
          <p:cNvPr id="354" name="Shape 354"/>
          <p:cNvSpPr txBox="1"/>
          <p:nvPr/>
        </p:nvSpPr>
        <p:spPr>
          <a:xfrm>
            <a:off x="2354750" y="755019"/>
            <a:ext cx="9239700" cy="1720200"/>
          </a:xfrm>
          <a:prstGeom prst="rect">
            <a:avLst/>
          </a:prstGeom>
          <a:noFill/>
          <a:ln>
            <a:noFill/>
          </a:ln>
        </p:spPr>
        <p:txBody>
          <a:bodyPr lIns="91425" tIns="91425" rIns="91425" bIns="91425" anchor="ctr" anchorCtr="0">
            <a:noAutofit/>
          </a:bodyPr>
          <a:lstStyle/>
          <a:p>
            <a:pPr lvl="0" rtl="0">
              <a:spcBef>
                <a:spcPts val="0"/>
              </a:spcBef>
              <a:buNone/>
            </a:pPr>
            <a:r>
              <a:rPr lang="en-US" sz="2700" dirty="0">
                <a:solidFill>
                  <a:schemeClr val="dk1"/>
                </a:solidFill>
                <a:latin typeface="Gloria Hallelujah"/>
                <a:ea typeface="Gloria Hallelujah"/>
                <a:cs typeface="Gloria Hallelujah"/>
                <a:sym typeface="Gloria Hallelujah"/>
              </a:rPr>
              <a:t>A company has a conventional firewall in place on its network. Which (if any) of these situations requires an additional  personal firewall?</a:t>
            </a:r>
          </a:p>
        </p:txBody>
      </p:sp>
      <p:sp>
        <p:nvSpPr>
          <p:cNvPr id="355" name="Shape 355"/>
          <p:cNvSpPr/>
          <p:nvPr/>
        </p:nvSpPr>
        <p:spPr>
          <a:xfrm>
            <a:off x="859550" y="242930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6" name="Shape 356"/>
          <p:cNvSpPr/>
          <p:nvPr/>
        </p:nvSpPr>
        <p:spPr>
          <a:xfrm>
            <a:off x="859550" y="345425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7" name="Shape 357"/>
          <p:cNvSpPr/>
          <p:nvPr/>
        </p:nvSpPr>
        <p:spPr>
          <a:xfrm>
            <a:off x="859550" y="447920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58" name="Shape 358"/>
          <p:cNvSpPr/>
          <p:nvPr/>
        </p:nvSpPr>
        <p:spPr>
          <a:xfrm>
            <a:off x="859550" y="550415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473666" y="349250"/>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Firewalls Quiz</a:t>
            </a:r>
          </a:p>
        </p:txBody>
      </p:sp>
      <p:sp>
        <p:nvSpPr>
          <p:cNvPr id="40" name="Shape 40"/>
          <p:cNvSpPr txBox="1">
            <a:spLocks noGrp="1"/>
          </p:cNvSpPr>
          <p:nvPr>
            <p:ph type="body" idx="1"/>
          </p:nvPr>
        </p:nvSpPr>
        <p:spPr>
          <a:xfrm>
            <a:off x="1959750" y="2491964"/>
            <a:ext cx="10268099" cy="4559892"/>
          </a:xfrm>
          <a:prstGeom prst="rect">
            <a:avLst/>
          </a:prstGeom>
        </p:spPr>
        <p:txBody>
          <a:bodyPr lIns="117825" tIns="117825" rIns="117825" bIns="117825" anchor="t" anchorCtr="0">
            <a:noAutofit/>
          </a:bodyPr>
          <a:lstStyle/>
          <a:p>
            <a:pPr marL="0" lvl="0" indent="0" rtl="0">
              <a:lnSpc>
                <a:spcPct val="150000"/>
              </a:lnSpc>
              <a:spcBef>
                <a:spcPts val="0"/>
              </a:spcBef>
              <a:buClr>
                <a:schemeClr val="dk1"/>
              </a:buClr>
              <a:buSzPct val="39285"/>
              <a:buFont typeface="Arial"/>
              <a:buNone/>
            </a:pPr>
            <a:r>
              <a:rPr lang="en-US" sz="2800" dirty="0">
                <a:solidFill>
                  <a:schemeClr val="dk1"/>
                </a:solidFill>
              </a:rPr>
              <a:t>Hackers breaking into your </a:t>
            </a:r>
            <a:r>
              <a:rPr lang="en-US" sz="2800" dirty="0" smtClean="0">
                <a:solidFill>
                  <a:schemeClr val="dk1"/>
                </a:solidFill>
              </a:rPr>
              <a:t>system</a:t>
            </a:r>
            <a:endParaRPr lang="en-US" sz="2800" dirty="0">
              <a:solidFill>
                <a:schemeClr val="dk1"/>
              </a:solidFill>
            </a:endParaRPr>
          </a:p>
          <a:p>
            <a:pPr marL="0" lvl="0" indent="0" rtl="0">
              <a:lnSpc>
                <a:spcPct val="100000"/>
              </a:lnSpc>
              <a:spcBef>
                <a:spcPts val="0"/>
              </a:spcBef>
              <a:buClr>
                <a:schemeClr val="dk1"/>
              </a:buClr>
              <a:buSzPct val="39285"/>
              <a:buFont typeface="Arial"/>
              <a:buNone/>
            </a:pPr>
            <a:r>
              <a:rPr lang="en-US" sz="2800" dirty="0">
                <a:solidFill>
                  <a:schemeClr val="dk1"/>
                </a:solidFill>
              </a:rPr>
              <a:t>Internet traffic that appears to be from a </a:t>
            </a:r>
            <a:r>
              <a:rPr lang="en-US" sz="2800" dirty="0" smtClean="0">
                <a:solidFill>
                  <a:schemeClr val="dk1"/>
                </a:solidFill>
              </a:rPr>
              <a:t>legitimate </a:t>
            </a:r>
            <a:r>
              <a:rPr lang="en-US" sz="2800" dirty="0">
                <a:solidFill>
                  <a:schemeClr val="dk1"/>
                </a:solidFill>
              </a:rPr>
              <a:t>source</a:t>
            </a:r>
          </a:p>
          <a:p>
            <a:pPr marL="0" lvl="0" indent="0" rtl="0">
              <a:lnSpc>
                <a:spcPct val="150000"/>
              </a:lnSpc>
              <a:spcBef>
                <a:spcPts val="0"/>
              </a:spcBef>
              <a:buClr>
                <a:schemeClr val="dk1"/>
              </a:buClr>
              <a:buSzPct val="39285"/>
              <a:buFont typeface="Arial"/>
              <a:buNone/>
            </a:pPr>
            <a:r>
              <a:rPr lang="en-US" sz="2800" dirty="0">
                <a:solidFill>
                  <a:schemeClr val="dk1"/>
                </a:solidFill>
              </a:rPr>
              <a:t>Viruses and worms that spread through the internet</a:t>
            </a:r>
          </a:p>
          <a:p>
            <a:pPr marL="0" lvl="0" indent="0" rtl="0">
              <a:lnSpc>
                <a:spcPct val="150000"/>
              </a:lnSpc>
              <a:spcBef>
                <a:spcPts val="0"/>
              </a:spcBef>
              <a:buClr>
                <a:schemeClr val="dk1"/>
              </a:buClr>
              <a:buSzPct val="39285"/>
              <a:buFont typeface="Arial"/>
              <a:buNone/>
            </a:pPr>
            <a:r>
              <a:rPr lang="en-US" sz="2800" dirty="0">
                <a:solidFill>
                  <a:schemeClr val="dk1"/>
                </a:solidFill>
              </a:rPr>
              <a:t>Spyware being put on your </a:t>
            </a:r>
            <a:r>
              <a:rPr lang="en-US" sz="2800" dirty="0" smtClean="0">
                <a:solidFill>
                  <a:schemeClr val="dk1"/>
                </a:solidFill>
              </a:rPr>
              <a:t>system</a:t>
            </a:r>
            <a:endParaRPr lang="en-US" sz="2800" dirty="0">
              <a:solidFill>
                <a:schemeClr val="dk1"/>
              </a:solidFill>
            </a:endParaRPr>
          </a:p>
          <a:p>
            <a:pPr marL="0" lvl="0" indent="0" rtl="0">
              <a:lnSpc>
                <a:spcPct val="150000"/>
              </a:lnSpc>
              <a:spcBef>
                <a:spcPts val="0"/>
              </a:spcBef>
              <a:buClr>
                <a:schemeClr val="dk1"/>
              </a:buClr>
              <a:buSzPct val="39285"/>
              <a:buFont typeface="Arial"/>
              <a:buNone/>
            </a:pPr>
            <a:r>
              <a:rPr lang="en-US" sz="2800" dirty="0">
                <a:solidFill>
                  <a:schemeClr val="dk1"/>
                </a:solidFill>
              </a:rPr>
              <a:t>Viruses and worms that are spread through email</a:t>
            </a:r>
          </a:p>
        </p:txBody>
      </p:sp>
      <p:pic>
        <p:nvPicPr>
          <p:cNvPr id="41" name="Shape 41"/>
          <p:cNvPicPr preferRelativeResize="0"/>
          <p:nvPr/>
        </p:nvPicPr>
        <p:blipFill>
          <a:blip r:embed="rId3">
            <a:alphaModFix/>
          </a:blip>
          <a:stretch>
            <a:fillRect/>
          </a:stretch>
        </p:blipFill>
        <p:spPr>
          <a:xfrm>
            <a:off x="584621" y="349246"/>
            <a:ext cx="1617449" cy="1785496"/>
          </a:xfrm>
          <a:prstGeom prst="rect">
            <a:avLst/>
          </a:prstGeom>
          <a:noFill/>
          <a:ln>
            <a:noFill/>
          </a:ln>
        </p:spPr>
      </p:pic>
      <p:sp>
        <p:nvSpPr>
          <p:cNvPr id="42" name="Shape 42"/>
          <p:cNvSpPr txBox="1"/>
          <p:nvPr/>
        </p:nvSpPr>
        <p:spPr>
          <a:xfrm>
            <a:off x="2473675" y="729125"/>
            <a:ext cx="9527099" cy="17856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Mark the box next to all those items that firewalls </a:t>
            </a:r>
            <a:r>
              <a:rPr lang="en-US" sz="3000" b="1">
                <a:solidFill>
                  <a:srgbClr val="6B9462"/>
                </a:solidFill>
                <a:latin typeface="Gloria Hallelujah"/>
                <a:ea typeface="Gloria Hallelujah"/>
                <a:cs typeface="Gloria Hallelujah"/>
                <a:sym typeface="Gloria Hallelujah"/>
              </a:rPr>
              <a:t>can stop</a:t>
            </a:r>
            <a:r>
              <a:rPr lang="en-US" sz="3000">
                <a:solidFill>
                  <a:schemeClr val="dk1"/>
                </a:solidFill>
                <a:latin typeface="Gloria Hallelujah"/>
                <a:ea typeface="Gloria Hallelujah"/>
                <a:cs typeface="Gloria Hallelujah"/>
                <a:sym typeface="Gloria Hallelujah"/>
              </a:rPr>
              <a:t>:</a:t>
            </a:r>
          </a:p>
        </p:txBody>
      </p:sp>
      <p:sp>
        <p:nvSpPr>
          <p:cNvPr id="43" name="Shape 43"/>
          <p:cNvSpPr/>
          <p:nvPr/>
        </p:nvSpPr>
        <p:spPr>
          <a:xfrm>
            <a:off x="1108725" y="2445555"/>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4" name="Shape 44"/>
          <p:cNvSpPr/>
          <p:nvPr/>
        </p:nvSpPr>
        <p:spPr>
          <a:xfrm>
            <a:off x="1108725" y="4041308"/>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5" name="Shape 45"/>
          <p:cNvSpPr/>
          <p:nvPr/>
        </p:nvSpPr>
        <p:spPr>
          <a:xfrm>
            <a:off x="1108725" y="477191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6" name="Shape 46"/>
          <p:cNvSpPr/>
          <p:nvPr/>
        </p:nvSpPr>
        <p:spPr>
          <a:xfrm>
            <a:off x="1108725" y="550550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7" name="Shape 47"/>
          <p:cNvSpPr/>
          <p:nvPr/>
        </p:nvSpPr>
        <p:spPr>
          <a:xfrm>
            <a:off x="1108725" y="3175450"/>
            <a:ext cx="650700" cy="650700"/>
          </a:xfrm>
          <a:prstGeom prst="rect">
            <a:avLst/>
          </a:prstGeom>
          <a:noFill/>
          <a:ln w="38100" cap="flat" cmpd="sng">
            <a:solidFill>
              <a:schemeClr val="dk1"/>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Shape 364"/>
          <p:cNvPicPr preferRelativeResize="0"/>
          <p:nvPr/>
        </p:nvPicPr>
        <p:blipFill>
          <a:blip r:embed="rId3">
            <a:alphaModFix/>
          </a:blip>
          <a:stretch>
            <a:fillRect/>
          </a:stretch>
        </p:blipFill>
        <p:spPr>
          <a:xfrm>
            <a:off x="953637" y="404812"/>
            <a:ext cx="9820275" cy="6048375"/>
          </a:xfrm>
          <a:prstGeom prst="rect">
            <a:avLst/>
          </a:prstGeom>
          <a:noFill/>
          <a:ln>
            <a:noFill/>
          </a:ln>
        </p:spPr>
      </p:pic>
      <p:sp>
        <p:nvSpPr>
          <p:cNvPr id="365" name="Shape 365"/>
          <p:cNvSpPr txBox="1">
            <a:spLocks noGrp="1"/>
          </p:cNvSpPr>
          <p:nvPr>
            <p:ph type="title"/>
          </p:nvPr>
        </p:nvSpPr>
        <p:spPr>
          <a:xfrm>
            <a:off x="-1183908" y="4557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Deploying Firewalls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70"/>
        <p:cNvGrpSpPr/>
        <p:nvPr/>
      </p:nvGrpSpPr>
      <p:grpSpPr>
        <a:xfrm>
          <a:off x="0" y="0"/>
          <a:ext cx="0" cy="0"/>
          <a:chOff x="0" y="0"/>
          <a:chExt cx="0" cy="0"/>
        </a:xfrm>
      </p:grpSpPr>
      <p:sp>
        <p:nvSpPr>
          <p:cNvPr id="371" name="Shape 37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Internal Firewalls</a:t>
            </a:r>
          </a:p>
        </p:txBody>
      </p:sp>
      <p:sp>
        <p:nvSpPr>
          <p:cNvPr id="372" name="Shape 372"/>
          <p:cNvSpPr txBox="1">
            <a:spLocks noGrp="1"/>
          </p:cNvSpPr>
          <p:nvPr>
            <p:ph type="body" idx="1"/>
          </p:nvPr>
        </p:nvSpPr>
        <p:spPr>
          <a:xfrm>
            <a:off x="4362272" y="1311850"/>
            <a:ext cx="7614599" cy="4904699"/>
          </a:xfrm>
          <a:prstGeom prst="rect">
            <a:avLst/>
          </a:prstGeom>
        </p:spPr>
        <p:txBody>
          <a:bodyPr lIns="117825" tIns="117825" rIns="117825" bIns="117825" anchor="t" anchorCtr="0">
            <a:noAutofit/>
          </a:bodyPr>
          <a:lstStyle/>
          <a:p>
            <a:pPr marL="342900" lvl="0" indent="-190500" rtl="0">
              <a:lnSpc>
                <a:spcPct val="115000"/>
              </a:lnSpc>
              <a:spcBef>
                <a:spcPts val="0"/>
              </a:spcBef>
              <a:buClr>
                <a:schemeClr val="dk1"/>
              </a:buClr>
              <a:buSzPct val="36666"/>
              <a:buFont typeface="Arial"/>
              <a:buNone/>
            </a:pPr>
            <a:r>
              <a:rPr lang="en-US" sz="3000" b="1">
                <a:solidFill>
                  <a:srgbClr val="6699FF"/>
                </a:solidFill>
              </a:rPr>
              <a:t>Internal Firewall Purposes:</a:t>
            </a:r>
          </a:p>
          <a:p>
            <a:pPr marL="342900" lvl="0" indent="-190500" rtl="0">
              <a:lnSpc>
                <a:spcPct val="115000"/>
              </a:lnSpc>
              <a:spcBef>
                <a:spcPts val="0"/>
              </a:spcBef>
              <a:buClr>
                <a:schemeClr val="dk1"/>
              </a:buClr>
              <a:buFont typeface="Arial"/>
              <a:buNone/>
            </a:pPr>
            <a:endParaRPr sz="3000">
              <a:solidFill>
                <a:schemeClr val="dk1"/>
              </a:solidFill>
            </a:endParaRPr>
          </a:p>
          <a:p>
            <a:pPr marL="457200" lvl="0" indent="-228600" rtl="0">
              <a:lnSpc>
                <a:spcPct val="115000"/>
              </a:lnSpc>
              <a:spcBef>
                <a:spcPts val="0"/>
              </a:spcBef>
              <a:buClr>
                <a:schemeClr val="dk1"/>
              </a:buClr>
              <a:buSzPct val="100000"/>
            </a:pPr>
            <a:r>
              <a:rPr lang="en-US" sz="3000">
                <a:solidFill>
                  <a:schemeClr val="dk1"/>
                </a:solidFill>
              </a:rPr>
              <a:t>Add more </a:t>
            </a:r>
            <a:r>
              <a:rPr lang="en-US" sz="3000" b="1">
                <a:solidFill>
                  <a:srgbClr val="6B9462"/>
                </a:solidFill>
              </a:rPr>
              <a:t>stringent filtering capability</a:t>
            </a:r>
          </a:p>
          <a:p>
            <a:pPr marL="457200" lvl="0" indent="-228600" rtl="0">
              <a:lnSpc>
                <a:spcPct val="115000"/>
              </a:lnSpc>
              <a:spcBef>
                <a:spcPts val="0"/>
              </a:spcBef>
              <a:buClr>
                <a:schemeClr val="dk1"/>
              </a:buClr>
              <a:buSzPct val="100000"/>
            </a:pPr>
            <a:r>
              <a:rPr lang="en-US" sz="3000">
                <a:solidFill>
                  <a:schemeClr val="dk1"/>
                </a:solidFill>
              </a:rPr>
              <a:t>Provide </a:t>
            </a:r>
            <a:r>
              <a:rPr lang="en-US" sz="3000" b="1">
                <a:solidFill>
                  <a:srgbClr val="6B9462"/>
                </a:solidFill>
              </a:rPr>
              <a:t>two-way protection</a:t>
            </a:r>
            <a:r>
              <a:rPr lang="en-US" sz="3000">
                <a:solidFill>
                  <a:schemeClr val="dk1"/>
                </a:solidFill>
              </a:rPr>
              <a:t> with respect to the DMZ</a:t>
            </a:r>
          </a:p>
          <a:p>
            <a:pPr marL="457200" lvl="0" indent="-228600" rtl="0">
              <a:lnSpc>
                <a:spcPct val="115000"/>
              </a:lnSpc>
              <a:spcBef>
                <a:spcPts val="0"/>
              </a:spcBef>
              <a:buClr>
                <a:schemeClr val="dk1"/>
              </a:buClr>
              <a:buSzPct val="100000"/>
            </a:pPr>
            <a:r>
              <a:rPr lang="en-US" sz="3000" b="1">
                <a:solidFill>
                  <a:srgbClr val="6B9462"/>
                </a:solidFill>
              </a:rPr>
              <a:t>Multiple firewalls</a:t>
            </a:r>
            <a:r>
              <a:rPr lang="en-US" sz="3000">
                <a:solidFill>
                  <a:schemeClr val="dk1"/>
                </a:solidFill>
              </a:rPr>
              <a:t> can be used to protect portions of the internal network from each other</a:t>
            </a:r>
          </a:p>
          <a:p>
            <a:pPr lvl="0" rtl="0">
              <a:lnSpc>
                <a:spcPct val="115000"/>
              </a:lnSpc>
              <a:spcBef>
                <a:spcPts val="0"/>
              </a:spcBef>
              <a:buNone/>
            </a:pPr>
            <a:endParaRPr sz="3000"/>
          </a:p>
        </p:txBody>
      </p:sp>
      <p:pic>
        <p:nvPicPr>
          <p:cNvPr id="373" name="Shape 373"/>
          <p:cNvPicPr preferRelativeResize="0"/>
          <p:nvPr/>
        </p:nvPicPr>
        <p:blipFill>
          <a:blip r:embed="rId3">
            <a:alphaModFix/>
          </a:blip>
          <a:stretch>
            <a:fillRect/>
          </a:stretch>
        </p:blipFill>
        <p:spPr>
          <a:xfrm>
            <a:off x="737499" y="1728649"/>
            <a:ext cx="3262550" cy="39513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Shape 379"/>
          <p:cNvPicPr preferRelativeResize="0"/>
          <p:nvPr/>
        </p:nvPicPr>
        <p:blipFill>
          <a:blip r:embed="rId3">
            <a:alphaModFix/>
          </a:blip>
          <a:stretch>
            <a:fillRect/>
          </a:stretch>
        </p:blipFill>
        <p:spPr>
          <a:xfrm>
            <a:off x="2953650" y="239475"/>
            <a:ext cx="8353425" cy="6219825"/>
          </a:xfrm>
          <a:prstGeom prst="rect">
            <a:avLst/>
          </a:prstGeom>
          <a:noFill/>
          <a:ln>
            <a:noFill/>
          </a:ln>
        </p:spPr>
      </p:pic>
      <p:sp>
        <p:nvSpPr>
          <p:cNvPr id="380" name="Shape 380"/>
          <p:cNvSpPr txBox="1">
            <a:spLocks noGrp="1"/>
          </p:cNvSpPr>
          <p:nvPr>
            <p:ph type="title"/>
          </p:nvPr>
        </p:nvSpPr>
        <p:spPr>
          <a:xfrm>
            <a:off x="-253575" y="939775"/>
            <a:ext cx="47460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Distributed Firewall Deployment</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Shape 386"/>
          <p:cNvSpPr txBox="1">
            <a:spLocks noGrp="1"/>
          </p:cNvSpPr>
          <p:nvPr>
            <p:ph type="body" idx="1"/>
          </p:nvPr>
        </p:nvSpPr>
        <p:spPr>
          <a:xfrm>
            <a:off x="812246" y="1778000"/>
            <a:ext cx="6335700" cy="4904699"/>
          </a:xfrm>
          <a:prstGeom prst="rect">
            <a:avLst/>
          </a:prstGeom>
        </p:spPr>
        <p:txBody>
          <a:bodyPr lIns="117825" tIns="117825" rIns="117825" bIns="117825" anchor="t" anchorCtr="0">
            <a:noAutofit/>
          </a:bodyPr>
          <a:lstStyle/>
          <a:p>
            <a:pPr marL="152400" lvl="0" indent="0" rtl="0">
              <a:lnSpc>
                <a:spcPct val="150000"/>
              </a:lnSpc>
              <a:spcBef>
                <a:spcPts val="0"/>
              </a:spcBef>
              <a:buClr>
                <a:schemeClr val="dk1"/>
              </a:buClr>
              <a:buSzPct val="36666"/>
              <a:buFont typeface="Arial"/>
              <a:buNone/>
            </a:pPr>
            <a:r>
              <a:rPr lang="en-US" sz="3000">
                <a:solidFill>
                  <a:schemeClr val="dk1"/>
                </a:solidFill>
              </a:rPr>
              <a:t>An important aspect of distributed firewall configuration:</a:t>
            </a:r>
          </a:p>
          <a:p>
            <a:pPr marL="342900" lvl="0" indent="-190500" rtl="0">
              <a:lnSpc>
                <a:spcPct val="150000"/>
              </a:lnSpc>
              <a:spcBef>
                <a:spcPts val="0"/>
              </a:spcBef>
              <a:buClr>
                <a:schemeClr val="dk1"/>
              </a:buClr>
              <a:buFont typeface="Arial"/>
              <a:buNone/>
            </a:pPr>
            <a:endParaRPr sz="3000">
              <a:solidFill>
                <a:schemeClr val="dk1"/>
              </a:solidFill>
            </a:endParaRPr>
          </a:p>
          <a:p>
            <a:pPr marL="457200" lvl="0" indent="-228600">
              <a:lnSpc>
                <a:spcPct val="150000"/>
              </a:lnSpc>
              <a:spcBef>
                <a:spcPts val="0"/>
              </a:spcBef>
              <a:buClr>
                <a:srgbClr val="6B9462"/>
              </a:buClr>
              <a:buSzPct val="100000"/>
            </a:pPr>
            <a:r>
              <a:rPr lang="en-US" sz="3000" b="1">
                <a:solidFill>
                  <a:srgbClr val="6B9462"/>
                </a:solidFill>
              </a:rPr>
              <a:t>Security Monitoring</a:t>
            </a:r>
          </a:p>
        </p:txBody>
      </p:sp>
      <p:sp>
        <p:nvSpPr>
          <p:cNvPr id="387" name="Shape 38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Distributed Firewall Deployment</a:t>
            </a:r>
          </a:p>
        </p:txBody>
      </p:sp>
      <p:pic>
        <p:nvPicPr>
          <p:cNvPr id="388" name="Shape 388"/>
          <p:cNvPicPr preferRelativeResize="0"/>
          <p:nvPr/>
        </p:nvPicPr>
        <p:blipFill>
          <a:blip r:embed="rId3">
            <a:alphaModFix/>
          </a:blip>
          <a:stretch>
            <a:fillRect/>
          </a:stretch>
        </p:blipFill>
        <p:spPr>
          <a:xfrm>
            <a:off x="5992325" y="1176075"/>
            <a:ext cx="5491350" cy="52715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Shape 394"/>
          <p:cNvSpPr txBox="1">
            <a:spLocks noGrp="1"/>
          </p:cNvSpPr>
          <p:nvPr>
            <p:ph type="title"/>
          </p:nvPr>
        </p:nvSpPr>
        <p:spPr>
          <a:xfrm>
            <a:off x="2306366" y="147247"/>
            <a:ext cx="10363200"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Firewall Deployment Quiz</a:t>
            </a:r>
          </a:p>
        </p:txBody>
      </p:sp>
      <p:sp>
        <p:nvSpPr>
          <p:cNvPr id="395" name="Shape 395"/>
          <p:cNvSpPr txBox="1">
            <a:spLocks noGrp="1"/>
          </p:cNvSpPr>
          <p:nvPr>
            <p:ph type="body" idx="1"/>
          </p:nvPr>
        </p:nvSpPr>
        <p:spPr>
          <a:xfrm>
            <a:off x="2258549" y="1048875"/>
            <a:ext cx="9132599" cy="13484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dirty="0">
                <a:solidFill>
                  <a:srgbClr val="6B9462"/>
                </a:solidFill>
              </a:rPr>
              <a:t>Choose the most correct answer</a:t>
            </a:r>
            <a:r>
              <a:rPr lang="en-US" sz="3000" dirty="0">
                <a:solidFill>
                  <a:schemeClr val="dk1"/>
                </a:solidFill>
              </a:rPr>
              <a:t> and enter the corresponding letter in the text box. </a:t>
            </a:r>
          </a:p>
          <a:p>
            <a:pPr marL="342900" lvl="0" indent="-190500" rtl="0">
              <a:lnSpc>
                <a:spcPct val="100000"/>
              </a:lnSpc>
              <a:spcBef>
                <a:spcPts val="0"/>
              </a:spcBef>
              <a:buClr>
                <a:schemeClr val="dk1"/>
              </a:buClr>
              <a:buFont typeface="Arial"/>
              <a:buNone/>
            </a:pPr>
            <a:endParaRPr sz="3000" dirty="0">
              <a:solidFill>
                <a:schemeClr val="dk1"/>
              </a:solidFill>
            </a:endParaRPr>
          </a:p>
          <a:p>
            <a:pPr marL="342900" lvl="0" indent="-342900" rtl="0">
              <a:lnSpc>
                <a:spcPct val="100000"/>
              </a:lnSpc>
              <a:spcBef>
                <a:spcPts val="640"/>
              </a:spcBef>
              <a:buClr>
                <a:srgbClr val="FFFFFF"/>
              </a:buClr>
              <a:buFont typeface="Times New Roman"/>
              <a:buNone/>
            </a:pPr>
            <a:endParaRPr sz="3000" dirty="0"/>
          </a:p>
        </p:txBody>
      </p:sp>
      <p:pic>
        <p:nvPicPr>
          <p:cNvPr id="396" name="Shape 396"/>
          <p:cNvPicPr preferRelativeResize="0"/>
          <p:nvPr/>
        </p:nvPicPr>
        <p:blipFill>
          <a:blip r:embed="rId3">
            <a:alphaModFix/>
          </a:blip>
          <a:stretch>
            <a:fillRect/>
          </a:stretch>
        </p:blipFill>
        <p:spPr>
          <a:xfrm>
            <a:off x="441196" y="373171"/>
            <a:ext cx="1617449" cy="1785496"/>
          </a:xfrm>
          <a:prstGeom prst="rect">
            <a:avLst/>
          </a:prstGeom>
          <a:noFill/>
          <a:ln>
            <a:noFill/>
          </a:ln>
        </p:spPr>
      </p:pic>
      <p:sp>
        <p:nvSpPr>
          <p:cNvPr id="397" name="Shape 397"/>
          <p:cNvSpPr txBox="1"/>
          <p:nvPr/>
        </p:nvSpPr>
        <p:spPr>
          <a:xfrm>
            <a:off x="1195050" y="2234875"/>
            <a:ext cx="10196099" cy="4466999"/>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US" sz="3000" dirty="0">
                <a:solidFill>
                  <a:schemeClr val="dk1"/>
                </a:solidFill>
                <a:latin typeface="Gloria Hallelujah"/>
                <a:ea typeface="Gloria Hallelujah"/>
                <a:cs typeface="Gloria Hallelujah"/>
                <a:sym typeface="Gloria Hallelujah"/>
              </a:rPr>
              <a:t>Typically the systems in the              require or foster external connectivity such as a corporate Web site, an e-mail server, or a DNS server.</a:t>
            </a:r>
          </a:p>
          <a:p>
            <a:pPr marL="1257300" lvl="0" indent="-342900" rtl="0">
              <a:lnSpc>
                <a:spcPct val="115000"/>
              </a:lnSpc>
              <a:spcBef>
                <a:spcPts val="640"/>
              </a:spcBef>
              <a:buNone/>
            </a:pPr>
            <a:r>
              <a:rPr lang="en-US" sz="3000" b="1" dirty="0">
                <a:solidFill>
                  <a:schemeClr val="dk1"/>
                </a:solidFill>
                <a:latin typeface="Gloria Hallelujah"/>
                <a:ea typeface="Gloria Hallelujah"/>
                <a:cs typeface="Gloria Hallelujah"/>
                <a:sym typeface="Gloria Hallelujah"/>
              </a:rPr>
              <a:t>	A.  DMZ	</a:t>
            </a:r>
          </a:p>
          <a:p>
            <a:pPr marL="1257300" lvl="0" indent="-342900" rtl="0">
              <a:lnSpc>
                <a:spcPct val="115000"/>
              </a:lnSpc>
              <a:spcBef>
                <a:spcPts val="640"/>
              </a:spcBef>
              <a:buNone/>
            </a:pPr>
            <a:r>
              <a:rPr lang="en-US" sz="3000" b="1" dirty="0">
                <a:solidFill>
                  <a:schemeClr val="dk1"/>
                </a:solidFill>
                <a:latin typeface="Gloria Hallelujah"/>
                <a:ea typeface="Gloria Hallelujah"/>
                <a:cs typeface="Gloria Hallelujah"/>
                <a:sym typeface="Gloria Hallelujah"/>
              </a:rPr>
              <a:t>	B.  IP protocol field</a:t>
            </a:r>
          </a:p>
          <a:p>
            <a:pPr marL="1257300" lvl="0" indent="-342900" rtl="0">
              <a:lnSpc>
                <a:spcPct val="115000"/>
              </a:lnSpc>
              <a:spcBef>
                <a:spcPts val="640"/>
              </a:spcBef>
              <a:buNone/>
            </a:pPr>
            <a:r>
              <a:rPr lang="en-US" sz="3000" b="1" dirty="0">
                <a:solidFill>
                  <a:schemeClr val="dk1"/>
                </a:solidFill>
                <a:latin typeface="Gloria Hallelujah"/>
                <a:ea typeface="Gloria Hallelujah"/>
                <a:cs typeface="Gloria Hallelujah"/>
                <a:sym typeface="Gloria Hallelujah"/>
              </a:rPr>
              <a:t>	C.  boundary firewall		</a:t>
            </a:r>
          </a:p>
          <a:p>
            <a:pPr marL="1257300" lvl="0" indent="-342900" rtl="0">
              <a:lnSpc>
                <a:spcPct val="115000"/>
              </a:lnSpc>
              <a:spcBef>
                <a:spcPts val="640"/>
              </a:spcBef>
              <a:buNone/>
            </a:pPr>
            <a:r>
              <a:rPr lang="en-US" sz="3000" b="1" dirty="0">
                <a:solidFill>
                  <a:schemeClr val="dk1"/>
                </a:solidFill>
                <a:latin typeface="Gloria Hallelujah"/>
                <a:ea typeface="Gloria Hallelujah"/>
                <a:cs typeface="Gloria Hallelujah"/>
                <a:sym typeface="Gloria Hallelujah"/>
              </a:rPr>
              <a:t>	D.  VPN</a:t>
            </a:r>
          </a:p>
        </p:txBody>
      </p:sp>
      <p:sp>
        <p:nvSpPr>
          <p:cNvPr id="398" name="Shape 398"/>
          <p:cNvSpPr/>
          <p:nvPr/>
        </p:nvSpPr>
        <p:spPr>
          <a:xfrm>
            <a:off x="6154025" y="2627725"/>
            <a:ext cx="1148475" cy="372650"/>
          </a:xfrm>
          <a:prstGeom prst="rect">
            <a:avLst/>
          </a:prstGeom>
          <a:solidFill>
            <a:srgbClr val="FFFFFF"/>
          </a:solid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Shape 404"/>
          <p:cNvSpPr txBox="1">
            <a:spLocks noGrp="1"/>
          </p:cNvSpPr>
          <p:nvPr>
            <p:ph type="title"/>
          </p:nvPr>
        </p:nvSpPr>
        <p:spPr>
          <a:xfrm>
            <a:off x="2242666" y="28837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Stand-alone Firewall Quiz</a:t>
            </a:r>
          </a:p>
        </p:txBody>
      </p:sp>
      <p:sp>
        <p:nvSpPr>
          <p:cNvPr id="405" name="Shape 405"/>
          <p:cNvSpPr txBox="1">
            <a:spLocks noGrp="1"/>
          </p:cNvSpPr>
          <p:nvPr>
            <p:ph type="body" idx="1"/>
          </p:nvPr>
        </p:nvSpPr>
        <p:spPr>
          <a:xfrm>
            <a:off x="719100" y="1240150"/>
            <a:ext cx="11048699" cy="49046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Font typeface="Arial"/>
              <a:buNone/>
            </a:pPr>
            <a:endParaRPr sz="3000" dirty="0">
              <a:solidFill>
                <a:schemeClr val="dk1"/>
              </a:solidFill>
            </a:endParaRPr>
          </a:p>
          <a:p>
            <a:pPr marL="342900" lvl="0" indent="-190500" rtl="0">
              <a:lnSpc>
                <a:spcPct val="115000"/>
              </a:lnSpc>
              <a:spcBef>
                <a:spcPts val="0"/>
              </a:spcBef>
              <a:buClr>
                <a:schemeClr val="dk1"/>
              </a:buClr>
              <a:buFont typeface="Arial"/>
              <a:buNone/>
            </a:pPr>
            <a:endParaRPr sz="3000" dirty="0">
              <a:solidFill>
                <a:schemeClr val="dk1"/>
              </a:solidFill>
            </a:endParaRPr>
          </a:p>
          <a:p>
            <a:pPr marL="0" lvl="0" indent="0" rtl="0">
              <a:lnSpc>
                <a:spcPct val="115000"/>
              </a:lnSpc>
              <a:spcBef>
                <a:spcPts val="0"/>
              </a:spcBef>
              <a:buClr>
                <a:schemeClr val="dk1"/>
              </a:buClr>
              <a:buSzPct val="36666"/>
              <a:buFont typeface="Arial"/>
              <a:buNone/>
            </a:pPr>
            <a:r>
              <a:rPr lang="en-US" sz="3000" dirty="0">
                <a:solidFill>
                  <a:schemeClr val="dk1"/>
                </a:solidFill>
              </a:rPr>
              <a:t>A              configuration involves stand-alone firewall devices plus host-based firewalls working together under a central administrative control.</a:t>
            </a:r>
          </a:p>
          <a:p>
            <a:pPr marL="1257300" lvl="0" indent="-342900" rtl="0">
              <a:lnSpc>
                <a:spcPct val="115000"/>
              </a:lnSpc>
              <a:spcBef>
                <a:spcPts val="640"/>
              </a:spcBef>
              <a:buClr>
                <a:srgbClr val="FFFFFF"/>
              </a:buClr>
              <a:buSzPct val="25000"/>
              <a:buFont typeface="Times New Roman"/>
              <a:buNone/>
            </a:pPr>
            <a:r>
              <a:rPr lang="en-US" sz="3000" b="1" dirty="0">
                <a:solidFill>
                  <a:schemeClr val="dk1"/>
                </a:solidFill>
              </a:rPr>
              <a:t>	A.  packet filtering firewall		</a:t>
            </a:r>
          </a:p>
          <a:p>
            <a:pPr marL="1257300" lvl="0" indent="-342900" rtl="0">
              <a:lnSpc>
                <a:spcPct val="115000"/>
              </a:lnSpc>
              <a:spcBef>
                <a:spcPts val="640"/>
              </a:spcBef>
              <a:buClr>
                <a:srgbClr val="FFFFFF"/>
              </a:buClr>
              <a:buSzPct val="25000"/>
              <a:buFont typeface="Times New Roman"/>
              <a:buNone/>
            </a:pPr>
            <a:r>
              <a:rPr lang="en-US" sz="3000" b="1" dirty="0">
                <a:solidFill>
                  <a:schemeClr val="dk1"/>
                </a:solidFill>
              </a:rPr>
              <a:t>	B.  distributed firewall</a:t>
            </a:r>
          </a:p>
          <a:p>
            <a:pPr marL="1257300" lvl="0" indent="-342900" rtl="0">
              <a:lnSpc>
                <a:spcPct val="115000"/>
              </a:lnSpc>
              <a:spcBef>
                <a:spcPts val="640"/>
              </a:spcBef>
              <a:buClr>
                <a:srgbClr val="FFFFFF"/>
              </a:buClr>
              <a:buSzPct val="25000"/>
              <a:buFont typeface="Times New Roman"/>
              <a:buNone/>
            </a:pPr>
            <a:r>
              <a:rPr lang="en-US" sz="3000" b="1" dirty="0">
                <a:solidFill>
                  <a:schemeClr val="dk1"/>
                </a:solidFill>
              </a:rPr>
              <a:t>	C.  personal firewall			</a:t>
            </a:r>
          </a:p>
          <a:p>
            <a:pPr marL="1257300" lvl="0" indent="-342900" rtl="0">
              <a:lnSpc>
                <a:spcPct val="115000"/>
              </a:lnSpc>
              <a:spcBef>
                <a:spcPts val="640"/>
              </a:spcBef>
              <a:buClr>
                <a:srgbClr val="FFFFFF"/>
              </a:buClr>
              <a:buSzPct val="25000"/>
              <a:buFont typeface="Times New Roman"/>
              <a:buNone/>
            </a:pPr>
            <a:r>
              <a:rPr lang="en-US" sz="3000" b="1" dirty="0">
                <a:solidFill>
                  <a:schemeClr val="dk1"/>
                </a:solidFill>
              </a:rPr>
              <a:t>	D.  </a:t>
            </a:r>
            <a:r>
              <a:rPr lang="en-US" sz="3000" b="1" dirty="0" err="1">
                <a:solidFill>
                  <a:schemeClr val="dk1"/>
                </a:solidFill>
              </a:rPr>
              <a:t>stateful</a:t>
            </a:r>
            <a:r>
              <a:rPr lang="en-US" sz="3000" b="1" dirty="0">
                <a:solidFill>
                  <a:schemeClr val="dk1"/>
                </a:solidFill>
              </a:rPr>
              <a:t> inspection firewall</a:t>
            </a:r>
          </a:p>
          <a:p>
            <a:pPr lvl="0" rtl="0">
              <a:lnSpc>
                <a:spcPct val="115000"/>
              </a:lnSpc>
              <a:spcBef>
                <a:spcPts val="0"/>
              </a:spcBef>
              <a:buNone/>
            </a:pPr>
            <a:r>
              <a:rPr lang="en-US" sz="3000" dirty="0"/>
              <a:t> </a:t>
            </a:r>
          </a:p>
        </p:txBody>
      </p:sp>
      <p:pic>
        <p:nvPicPr>
          <p:cNvPr id="406" name="Shape 406"/>
          <p:cNvPicPr preferRelativeResize="0"/>
          <p:nvPr/>
        </p:nvPicPr>
        <p:blipFill>
          <a:blip r:embed="rId3">
            <a:alphaModFix/>
          </a:blip>
          <a:stretch>
            <a:fillRect/>
          </a:stretch>
        </p:blipFill>
        <p:spPr>
          <a:xfrm>
            <a:off x="441196" y="296971"/>
            <a:ext cx="1617449" cy="1785496"/>
          </a:xfrm>
          <a:prstGeom prst="rect">
            <a:avLst/>
          </a:prstGeom>
          <a:noFill/>
          <a:ln>
            <a:noFill/>
          </a:ln>
        </p:spPr>
      </p:pic>
      <p:sp>
        <p:nvSpPr>
          <p:cNvPr id="407" name="Shape 407"/>
          <p:cNvSpPr txBox="1"/>
          <p:nvPr/>
        </p:nvSpPr>
        <p:spPr>
          <a:xfrm>
            <a:off x="2242675" y="987600"/>
            <a:ext cx="9123300" cy="1143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6B9462"/>
                </a:solidFill>
                <a:latin typeface="Gloria Hallelujah"/>
                <a:ea typeface="Gloria Hallelujah"/>
                <a:cs typeface="Gloria Hallelujah"/>
                <a:sym typeface="Gloria Hallelujah"/>
              </a:rPr>
              <a:t>Choose the most correct answer</a:t>
            </a:r>
            <a:r>
              <a:rPr lang="en-US" sz="3000">
                <a:solidFill>
                  <a:schemeClr val="dk1"/>
                </a:solidFill>
                <a:latin typeface="Gloria Hallelujah"/>
                <a:ea typeface="Gloria Hallelujah"/>
                <a:cs typeface="Gloria Hallelujah"/>
                <a:sym typeface="Gloria Hallelujah"/>
              </a:rPr>
              <a:t> and enter the corresponding letter in the text box. </a:t>
            </a:r>
          </a:p>
        </p:txBody>
      </p:sp>
      <p:sp>
        <p:nvSpPr>
          <p:cNvPr id="408" name="Shape 408"/>
          <p:cNvSpPr/>
          <p:nvPr/>
        </p:nvSpPr>
        <p:spPr>
          <a:xfrm>
            <a:off x="1234276" y="2288475"/>
            <a:ext cx="1164439" cy="645600"/>
          </a:xfrm>
          <a:prstGeom prst="rect">
            <a:avLst/>
          </a:prstGeom>
          <a:solidFill>
            <a:srgbClr val="FFFFFF"/>
          </a:solid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Shape 414"/>
          <p:cNvSpPr txBox="1">
            <a:spLocks noGrp="1"/>
          </p:cNvSpPr>
          <p:nvPr>
            <p:ph type="title"/>
          </p:nvPr>
        </p:nvSpPr>
        <p:spPr>
          <a:xfrm>
            <a:off x="833041" y="35702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 Topologies</a:t>
            </a:r>
          </a:p>
        </p:txBody>
      </p:sp>
      <p:sp>
        <p:nvSpPr>
          <p:cNvPr id="415" name="Shape 415"/>
          <p:cNvSpPr txBox="1"/>
          <p:nvPr/>
        </p:nvSpPr>
        <p:spPr>
          <a:xfrm>
            <a:off x="0" y="0"/>
            <a:ext cx="3000000" cy="3000000"/>
          </a:xfrm>
          <a:prstGeom prst="rect">
            <a:avLst/>
          </a:prstGeom>
          <a:noFill/>
          <a:ln>
            <a:noFill/>
          </a:ln>
        </p:spPr>
        <p:txBody>
          <a:bodyPr lIns="91425" tIns="91425" rIns="91425" bIns="91425" anchor="ctr" anchorCtr="0">
            <a:noAutofit/>
          </a:bodyPr>
          <a:lstStyle/>
          <a:p>
            <a:pPr lvl="0" rtl="0">
              <a:spcBef>
                <a:spcPts val="0"/>
              </a:spcBef>
              <a:buNone/>
            </a:pPr>
            <a:r>
              <a:rPr lang="en-US"/>
              <a:t> </a:t>
            </a:r>
          </a:p>
        </p:txBody>
      </p:sp>
      <p:sp>
        <p:nvSpPr>
          <p:cNvPr id="416" name="Shape 416"/>
          <p:cNvSpPr txBox="1"/>
          <p:nvPr/>
        </p:nvSpPr>
        <p:spPr>
          <a:xfrm>
            <a:off x="546250" y="706825"/>
            <a:ext cx="11429999" cy="6444299"/>
          </a:xfrm>
          <a:prstGeom prst="rect">
            <a:avLst/>
          </a:prstGeom>
          <a:noFill/>
          <a:ln>
            <a:noFill/>
          </a:ln>
        </p:spPr>
        <p:txBody>
          <a:bodyPr lIns="91425" tIns="91425" rIns="91425" bIns="91425" anchor="ctr" anchorCtr="0">
            <a:noAutofit/>
          </a:bodyPr>
          <a:lstStyle/>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Host-resident firewall: </a:t>
            </a:r>
            <a:r>
              <a:rPr lang="en-US" sz="2500">
                <a:solidFill>
                  <a:schemeClr val="dk1"/>
                </a:solidFill>
                <a:latin typeface="Gloria Hallelujah"/>
                <a:ea typeface="Gloria Hallelujah"/>
                <a:cs typeface="Gloria Hallelujah"/>
                <a:sym typeface="Gloria Hallelujah"/>
              </a:rPr>
              <a:t>includes personal firewall</a:t>
            </a:r>
            <a:br>
              <a:rPr lang="en-US" sz="2500">
                <a:solidFill>
                  <a:schemeClr val="dk1"/>
                </a:solidFill>
                <a:latin typeface="Gloria Hallelujah"/>
                <a:ea typeface="Gloria Hallelujah"/>
                <a:cs typeface="Gloria Hallelujah"/>
                <a:sym typeface="Gloria Hallelujah"/>
              </a:rPr>
            </a:br>
            <a:r>
              <a:rPr lang="en-US" sz="2500">
                <a:solidFill>
                  <a:schemeClr val="dk1"/>
                </a:solidFill>
                <a:latin typeface="Gloria Hallelujah"/>
                <a:ea typeface="Gloria Hallelujah"/>
                <a:cs typeface="Gloria Hallelujah"/>
                <a:sym typeface="Gloria Hallelujah"/>
              </a:rPr>
              <a:t>software and firewall software on servers</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Screening router: </a:t>
            </a:r>
            <a:r>
              <a:rPr lang="en-US" sz="2500">
                <a:solidFill>
                  <a:schemeClr val="dk1"/>
                </a:solidFill>
                <a:latin typeface="Gloria Hallelujah"/>
                <a:ea typeface="Gloria Hallelujah"/>
                <a:cs typeface="Gloria Hallelujah"/>
                <a:sym typeface="Gloria Hallelujah"/>
              </a:rPr>
              <a:t>single router between internal and external networks with stateless or full packet filtering</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Single bastion inline:</a:t>
            </a:r>
            <a:r>
              <a:rPr lang="en-US" sz="2500">
                <a:solidFill>
                  <a:schemeClr val="dk1"/>
                </a:solidFill>
                <a:latin typeface="Gloria Hallelujah"/>
                <a:ea typeface="Gloria Hallelujah"/>
                <a:cs typeface="Gloria Hallelujah"/>
                <a:sym typeface="Gloria Hallelujah"/>
              </a:rPr>
              <a:t> single firewall device between an internal and external router </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Single bastion T:</a:t>
            </a:r>
            <a:r>
              <a:rPr lang="en-US" sz="2500">
                <a:solidFill>
                  <a:schemeClr val="dk1"/>
                </a:solidFill>
                <a:latin typeface="Gloria Hallelujah"/>
                <a:ea typeface="Gloria Hallelujah"/>
                <a:cs typeface="Gloria Hallelujah"/>
                <a:sym typeface="Gloria Hallelujah"/>
              </a:rPr>
              <a:t> has a third network interface on bastion to a DMZ where externally visible servers are placed. </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Double bastion inline:</a:t>
            </a:r>
            <a:r>
              <a:rPr lang="en-US" sz="2500">
                <a:solidFill>
                  <a:schemeClr val="dk1"/>
                </a:solidFill>
                <a:latin typeface="Gloria Hallelujah"/>
                <a:ea typeface="Gloria Hallelujah"/>
                <a:cs typeface="Gloria Hallelujah"/>
                <a:sym typeface="Gloria Hallelujah"/>
              </a:rPr>
              <a:t> DMZ is sandwiched between bastion firewalls.</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Double bastion T:</a:t>
            </a:r>
            <a:r>
              <a:rPr lang="en-US" sz="2500">
                <a:solidFill>
                  <a:schemeClr val="dk1"/>
                </a:solidFill>
                <a:latin typeface="Gloria Hallelujah"/>
                <a:ea typeface="Gloria Hallelujah"/>
                <a:cs typeface="Gloria Hallelujah"/>
                <a:sym typeface="Gloria Hallelujah"/>
              </a:rPr>
              <a:t> DMZ is on a separate network interface on the bastion firewall</a:t>
            </a:r>
          </a:p>
          <a:p>
            <a:pPr marL="457200" lvl="0" indent="-387350" rtl="0">
              <a:spcBef>
                <a:spcPts val="0"/>
              </a:spcBef>
              <a:buClr>
                <a:schemeClr val="dk1"/>
              </a:buClr>
              <a:buSzPct val="100000"/>
              <a:buFont typeface="Gloria Hallelujah"/>
              <a:buChar char="●"/>
            </a:pPr>
            <a:r>
              <a:rPr lang="en-US" sz="2500" b="1">
                <a:solidFill>
                  <a:srgbClr val="6B9462"/>
                </a:solidFill>
                <a:latin typeface="Gloria Hallelujah"/>
                <a:ea typeface="Gloria Hallelujah"/>
                <a:cs typeface="Gloria Hallelujah"/>
                <a:sym typeface="Gloria Hallelujah"/>
              </a:rPr>
              <a:t>Distributed firewall configuration:</a:t>
            </a:r>
            <a:r>
              <a:rPr lang="en-US" sz="2500">
                <a:solidFill>
                  <a:schemeClr val="dk1"/>
                </a:solidFill>
                <a:latin typeface="Gloria Hallelujah"/>
                <a:ea typeface="Gloria Hallelujah"/>
                <a:cs typeface="Gloria Hallelujah"/>
                <a:sym typeface="Gloria Hallelujah"/>
              </a:rPr>
              <a:t> used by some large businesses and government organizations</a:t>
            </a:r>
          </a:p>
        </p:txBody>
      </p:sp>
      <p:pic>
        <p:nvPicPr>
          <p:cNvPr id="417" name="Shape 417"/>
          <p:cNvPicPr preferRelativeResize="0"/>
          <p:nvPr/>
        </p:nvPicPr>
        <p:blipFill>
          <a:blip r:embed="rId3">
            <a:alphaModFix/>
          </a:blip>
          <a:stretch>
            <a:fillRect/>
          </a:stretch>
        </p:blipFill>
        <p:spPr>
          <a:xfrm>
            <a:off x="9420125" y="423449"/>
            <a:ext cx="1605114" cy="14203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Firewalls</a:t>
            </a:r>
          </a:p>
        </p:txBody>
      </p:sp>
      <p:sp>
        <p:nvSpPr>
          <p:cNvPr id="424" name="Shape 424"/>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Summary</a:t>
            </a:r>
          </a:p>
        </p:txBody>
      </p:sp>
      <p:sp>
        <p:nvSpPr>
          <p:cNvPr id="425" name="Shape 425"/>
          <p:cNvSpPr txBox="1">
            <a:spLocks noGrp="1"/>
          </p:cNvSpPr>
          <p:nvPr>
            <p:ph type="body" idx="1"/>
          </p:nvPr>
        </p:nvSpPr>
        <p:spPr>
          <a:xfrm>
            <a:off x="1073191" y="2850162"/>
            <a:ext cx="97455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Enforce security policy to prevent attacks by way of traffic filtering; default deny</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Packet filtering and session filtering, application-level gateway</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457200" lvl="0" indent="-228600" rtl="0">
              <a:lnSpc>
                <a:spcPct val="100000"/>
              </a:lnSpc>
              <a:spcBef>
                <a:spcPts val="0"/>
              </a:spcBef>
              <a:buClr>
                <a:srgbClr val="6B9462"/>
              </a:buClr>
              <a:buSzPct val="100000"/>
              <a:buFont typeface="Questrial"/>
            </a:pPr>
            <a:r>
              <a:rPr lang="en-US" sz="2400" b="1">
                <a:solidFill>
                  <a:srgbClr val="6B9462"/>
                </a:solidFill>
                <a:latin typeface="Questrial"/>
                <a:ea typeface="Questrial"/>
                <a:cs typeface="Questrial"/>
                <a:sym typeface="Questrial"/>
              </a:rPr>
              <a:t>Host-based firewalls, screen router, bastion hosts, and DMZ</a:t>
            </a: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0" lvl="0" indent="0" rtl="0">
              <a:lnSpc>
                <a:spcPct val="100000"/>
              </a:lnSpc>
              <a:spcBef>
                <a:spcPts val="0"/>
              </a:spcBef>
              <a:buClr>
                <a:schemeClr val="dk1"/>
              </a:buClr>
              <a:buFont typeface="Arial"/>
              <a:buNone/>
            </a:pPr>
            <a:endParaRPr sz="2400" b="1">
              <a:solidFill>
                <a:srgbClr val="6B9462"/>
              </a:solidFill>
              <a:latin typeface="Questrial"/>
              <a:ea typeface="Questrial"/>
              <a:cs typeface="Questrial"/>
              <a:sym typeface="Questrial"/>
            </a:endParaRPr>
          </a:p>
          <a:p>
            <a:pPr marL="0" lvl="0" indent="0" rtl="0">
              <a:lnSpc>
                <a:spcPct val="100000"/>
              </a:lnSpc>
              <a:spcBef>
                <a:spcPts val="0"/>
              </a:spcBef>
              <a:buNone/>
            </a:pPr>
            <a:endParaRPr sz="2400" b="1">
              <a:solidFill>
                <a:srgbClr val="6B9462"/>
              </a:solidFill>
              <a:latin typeface="Questrial"/>
              <a:ea typeface="Questrial"/>
              <a:cs typeface="Questrial"/>
              <a:sym typeface="Questrial"/>
            </a:endParaRPr>
          </a:p>
        </p:txBody>
      </p:sp>
      <p:cxnSp>
        <p:nvCxnSpPr>
          <p:cNvPr id="426" name="Shape 426"/>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427" name="Shape 427"/>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 Design Goals</a:t>
            </a:r>
          </a:p>
        </p:txBody>
      </p:sp>
      <p:sp>
        <p:nvSpPr>
          <p:cNvPr id="54" name="Shape 54"/>
          <p:cNvSpPr txBox="1">
            <a:spLocks noGrp="1"/>
          </p:cNvSpPr>
          <p:nvPr>
            <p:ph type="body" idx="1"/>
          </p:nvPr>
        </p:nvSpPr>
        <p:spPr>
          <a:xfrm>
            <a:off x="3525575" y="1199000"/>
            <a:ext cx="8283900" cy="4904699"/>
          </a:xfrm>
          <a:prstGeom prst="rect">
            <a:avLst/>
          </a:prstGeom>
        </p:spPr>
        <p:txBody>
          <a:bodyPr lIns="117825" tIns="117825" rIns="117825" bIns="117825" anchor="t" anchorCtr="0">
            <a:noAutofit/>
          </a:bodyPr>
          <a:lstStyle/>
          <a:p>
            <a:pPr marL="342900" lvl="0" indent="-190500" rtl="0">
              <a:lnSpc>
                <a:spcPct val="115000"/>
              </a:lnSpc>
              <a:spcBef>
                <a:spcPts val="0"/>
              </a:spcBef>
              <a:buClr>
                <a:srgbClr val="6B9462"/>
              </a:buClr>
              <a:buSzPct val="100000"/>
              <a:buFont typeface="Gloria Hallelujah"/>
            </a:pPr>
            <a:r>
              <a:rPr lang="en-US" sz="3000" b="1">
                <a:solidFill>
                  <a:srgbClr val="6B9462"/>
                </a:solidFill>
              </a:rPr>
              <a:t>Enforcement of security policies</a:t>
            </a:r>
          </a:p>
          <a:p>
            <a:pPr marL="742950" lvl="1" indent="-152400" rtl="0">
              <a:lnSpc>
                <a:spcPct val="115000"/>
              </a:lnSpc>
              <a:spcBef>
                <a:spcPts val="560"/>
              </a:spcBef>
              <a:buClr>
                <a:schemeClr val="dk1"/>
              </a:buClr>
              <a:buSzPct val="100000"/>
              <a:buFont typeface="Gloria Hallelujah"/>
            </a:pPr>
            <a:r>
              <a:rPr lang="en-US" sz="3000">
                <a:solidFill>
                  <a:schemeClr val="dk1"/>
                </a:solidFill>
              </a:rPr>
              <a:t>All traffic from internal network to the Internet, and vice versa, must pass through the firewall</a:t>
            </a:r>
          </a:p>
          <a:p>
            <a:pPr marL="742950" lvl="1" indent="-152400" rtl="0">
              <a:lnSpc>
                <a:spcPct val="115000"/>
              </a:lnSpc>
              <a:spcBef>
                <a:spcPts val="560"/>
              </a:spcBef>
              <a:buClr>
                <a:schemeClr val="dk1"/>
              </a:buClr>
              <a:buSzPct val="100000"/>
              <a:buFont typeface="Gloria Hallelujah"/>
            </a:pPr>
            <a:r>
              <a:rPr lang="en-US" sz="3000">
                <a:solidFill>
                  <a:schemeClr val="dk1"/>
                </a:solidFill>
              </a:rPr>
              <a:t>Only traffic authorized by policy is allowed to pass</a:t>
            </a:r>
          </a:p>
          <a:p>
            <a:pPr marL="342900" lvl="0" indent="-190500" rtl="0">
              <a:lnSpc>
                <a:spcPct val="115000"/>
              </a:lnSpc>
              <a:spcBef>
                <a:spcPts val="640"/>
              </a:spcBef>
              <a:buClr>
                <a:srgbClr val="6B9462"/>
              </a:buClr>
              <a:buSzPct val="100000"/>
              <a:buFont typeface="Gloria Hallelujah"/>
            </a:pPr>
            <a:r>
              <a:rPr lang="en-US" sz="3000" b="1">
                <a:solidFill>
                  <a:srgbClr val="6B9462"/>
                </a:solidFill>
              </a:rPr>
              <a:t>Dependable</a:t>
            </a:r>
          </a:p>
          <a:p>
            <a:pPr marL="742950" lvl="1" indent="-152400" rtl="0">
              <a:lnSpc>
                <a:spcPct val="115000"/>
              </a:lnSpc>
              <a:spcBef>
                <a:spcPts val="560"/>
              </a:spcBef>
              <a:buClr>
                <a:schemeClr val="dk1"/>
              </a:buClr>
              <a:buSzPct val="100000"/>
              <a:buFont typeface="Gloria Hallelujah"/>
            </a:pPr>
            <a:r>
              <a:rPr lang="en-US" sz="3000">
                <a:solidFill>
                  <a:schemeClr val="dk1"/>
                </a:solidFill>
              </a:rPr>
              <a:t>The firewall itself is immune to subversion</a:t>
            </a:r>
          </a:p>
        </p:txBody>
      </p:sp>
      <p:pic>
        <p:nvPicPr>
          <p:cNvPr id="55" name="Shape 55"/>
          <p:cNvPicPr preferRelativeResize="0"/>
          <p:nvPr/>
        </p:nvPicPr>
        <p:blipFill>
          <a:blip r:embed="rId3">
            <a:alphaModFix/>
          </a:blip>
          <a:stretch>
            <a:fillRect/>
          </a:stretch>
        </p:blipFill>
        <p:spPr>
          <a:xfrm>
            <a:off x="490100" y="1199000"/>
            <a:ext cx="2901275" cy="33994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 Access Policy</a:t>
            </a:r>
          </a:p>
        </p:txBody>
      </p:sp>
      <p:sp>
        <p:nvSpPr>
          <p:cNvPr id="62" name="Shape 62"/>
          <p:cNvSpPr txBox="1">
            <a:spLocks noGrp="1"/>
          </p:cNvSpPr>
          <p:nvPr>
            <p:ph type="body" idx="1"/>
          </p:nvPr>
        </p:nvSpPr>
        <p:spPr>
          <a:xfrm>
            <a:off x="1027425" y="1694325"/>
            <a:ext cx="6634499" cy="4904699"/>
          </a:xfrm>
          <a:prstGeom prst="rect">
            <a:avLst/>
          </a:prstGeom>
        </p:spPr>
        <p:txBody>
          <a:bodyPr lIns="117825" tIns="117825" rIns="117825" bIns="117825" anchor="t" anchorCtr="0">
            <a:noAutofit/>
          </a:bodyPr>
          <a:lstStyle/>
          <a:p>
            <a:pPr marL="342900" lvl="0" indent="-190500" rtl="0">
              <a:lnSpc>
                <a:spcPct val="115000"/>
              </a:lnSpc>
              <a:spcBef>
                <a:spcPts val="0"/>
              </a:spcBef>
              <a:buClr>
                <a:schemeClr val="dk1"/>
              </a:buClr>
              <a:buSzPct val="36666"/>
              <a:buFont typeface="Arial"/>
              <a:buNone/>
            </a:pPr>
            <a:r>
              <a:rPr lang="en-US" sz="3000" b="1">
                <a:solidFill>
                  <a:srgbClr val="6B9462"/>
                </a:solidFill>
              </a:rPr>
              <a:t>Lists the types of traffic authorized to pass through the firewall</a:t>
            </a:r>
          </a:p>
          <a:p>
            <a:pPr marL="342900" lvl="0" indent="-190500" rtl="0">
              <a:lnSpc>
                <a:spcPct val="115000"/>
              </a:lnSpc>
              <a:spcBef>
                <a:spcPts val="0"/>
              </a:spcBef>
              <a:buClr>
                <a:schemeClr val="dk1"/>
              </a:buClr>
              <a:buFont typeface="Arial"/>
              <a:buNone/>
            </a:pPr>
            <a:endParaRPr sz="3000">
              <a:solidFill>
                <a:schemeClr val="dk1"/>
              </a:solidFill>
            </a:endParaRPr>
          </a:p>
          <a:p>
            <a:pPr marL="742950" lvl="1" indent="-161925" rtl="0">
              <a:lnSpc>
                <a:spcPct val="115000"/>
              </a:lnSpc>
              <a:spcBef>
                <a:spcPts val="520"/>
              </a:spcBef>
              <a:buClr>
                <a:schemeClr val="dk1"/>
              </a:buClr>
              <a:buSzPct val="100000"/>
              <a:buFont typeface="Gloria Hallelujah"/>
            </a:pPr>
            <a:r>
              <a:rPr lang="en-US" sz="3000" b="1">
                <a:solidFill>
                  <a:srgbClr val="6699FF"/>
                </a:solidFill>
              </a:rPr>
              <a:t>Includes</a:t>
            </a:r>
            <a:r>
              <a:rPr lang="en-US" sz="3000">
                <a:solidFill>
                  <a:schemeClr val="dk1"/>
                </a:solidFill>
              </a:rPr>
              <a:t>: address ranges, protocols, applications and content types</a:t>
            </a:r>
          </a:p>
          <a:p>
            <a:pPr lvl="0" rtl="0">
              <a:lnSpc>
                <a:spcPct val="115000"/>
              </a:lnSpc>
              <a:spcBef>
                <a:spcPts val="0"/>
              </a:spcBef>
              <a:buNone/>
            </a:pPr>
            <a:endParaRPr sz="3000"/>
          </a:p>
        </p:txBody>
      </p:sp>
      <p:pic>
        <p:nvPicPr>
          <p:cNvPr id="63" name="Shape 63"/>
          <p:cNvPicPr preferRelativeResize="0"/>
          <p:nvPr/>
        </p:nvPicPr>
        <p:blipFill>
          <a:blip r:embed="rId3">
            <a:alphaModFix/>
          </a:blip>
          <a:stretch>
            <a:fillRect/>
          </a:stretch>
        </p:blipFill>
        <p:spPr>
          <a:xfrm>
            <a:off x="8268973" y="2143500"/>
            <a:ext cx="3170049" cy="34643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body" idx="1"/>
          </p:nvPr>
        </p:nvSpPr>
        <p:spPr>
          <a:xfrm>
            <a:off x="621000" y="1287925"/>
            <a:ext cx="7064699" cy="2752200"/>
          </a:xfrm>
          <a:prstGeom prst="rect">
            <a:avLst/>
          </a:prstGeom>
        </p:spPr>
        <p:txBody>
          <a:bodyPr lIns="117825" tIns="117825" rIns="117825" bIns="117825" anchor="t" anchorCtr="0">
            <a:noAutofit/>
          </a:bodyPr>
          <a:lstStyle/>
          <a:p>
            <a:pPr marL="0" lvl="0" indent="0" rtl="0">
              <a:lnSpc>
                <a:spcPct val="115000"/>
              </a:lnSpc>
              <a:spcBef>
                <a:spcPts val="600"/>
              </a:spcBef>
              <a:buNone/>
            </a:pPr>
            <a:r>
              <a:rPr lang="en-US" sz="2800">
                <a:solidFill>
                  <a:schemeClr val="dk1"/>
                </a:solidFill>
              </a:rPr>
              <a:t>Developed from the organization’s </a:t>
            </a:r>
            <a:r>
              <a:rPr lang="en-US" sz="2800"/>
              <a:t>information security </a:t>
            </a:r>
            <a:r>
              <a:rPr lang="en-US" sz="2800" b="1">
                <a:solidFill>
                  <a:srgbClr val="6B9462"/>
                </a:solidFill>
              </a:rPr>
              <a:t>risk assessment and policy</a:t>
            </a:r>
            <a:r>
              <a:rPr lang="en-US" sz="2800">
                <a:solidFill>
                  <a:schemeClr val="dk1"/>
                </a:solidFill>
              </a:rPr>
              <a:t>, and a broad specification of </a:t>
            </a:r>
            <a:r>
              <a:rPr lang="en-US" sz="2800" b="1">
                <a:solidFill>
                  <a:srgbClr val="6B9462"/>
                </a:solidFill>
              </a:rPr>
              <a:t>which traffic types </a:t>
            </a:r>
            <a:r>
              <a:rPr lang="en-US" sz="2800">
                <a:solidFill>
                  <a:schemeClr val="dk1"/>
                </a:solidFill>
              </a:rPr>
              <a:t>the organization needs</a:t>
            </a:r>
            <a:r>
              <a:rPr lang="en-US" sz="2800" b="1">
                <a:solidFill>
                  <a:srgbClr val="6B9462"/>
                </a:solidFill>
              </a:rPr>
              <a:t> to support</a:t>
            </a:r>
          </a:p>
          <a:p>
            <a:pPr>
              <a:lnSpc>
                <a:spcPct val="115000"/>
              </a:lnSpc>
              <a:spcBef>
                <a:spcPts val="0"/>
              </a:spcBef>
              <a:buNone/>
            </a:pPr>
            <a:endParaRPr sz="2800"/>
          </a:p>
        </p:txBody>
      </p:sp>
      <p:sp>
        <p:nvSpPr>
          <p:cNvPr id="70" name="Shape 7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 Access Policy</a:t>
            </a:r>
          </a:p>
        </p:txBody>
      </p:sp>
      <p:sp>
        <p:nvSpPr>
          <p:cNvPr id="71" name="Shape 71"/>
          <p:cNvSpPr txBox="1"/>
          <p:nvPr/>
        </p:nvSpPr>
        <p:spPr>
          <a:xfrm>
            <a:off x="1326800" y="3562000"/>
            <a:ext cx="6418800" cy="3000000"/>
          </a:xfrm>
          <a:prstGeom prst="rect">
            <a:avLst/>
          </a:prstGeom>
          <a:noFill/>
          <a:ln>
            <a:noFill/>
          </a:ln>
        </p:spPr>
        <p:txBody>
          <a:bodyPr lIns="91425" tIns="91425" rIns="91425" bIns="91425" anchor="ctr" anchorCtr="0">
            <a:noAutofit/>
          </a:bodyPr>
          <a:lstStyle/>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Refined to detail the filter elements that can be </a:t>
            </a:r>
            <a:r>
              <a:rPr lang="en-US" sz="2800" b="1">
                <a:solidFill>
                  <a:srgbClr val="6B9462"/>
                </a:solidFill>
                <a:latin typeface="Gloria Hallelujah"/>
                <a:ea typeface="Gloria Hallelujah"/>
                <a:cs typeface="Gloria Hallelujah"/>
                <a:sym typeface="Gloria Hallelujah"/>
              </a:rPr>
              <a:t>implemented within an appropriate firewall topology</a:t>
            </a:r>
          </a:p>
        </p:txBody>
      </p:sp>
      <p:pic>
        <p:nvPicPr>
          <p:cNvPr id="72" name="Shape 72"/>
          <p:cNvPicPr preferRelativeResize="0"/>
          <p:nvPr/>
        </p:nvPicPr>
        <p:blipFill>
          <a:blip r:embed="rId3">
            <a:alphaModFix/>
          </a:blip>
          <a:stretch>
            <a:fillRect/>
          </a:stretch>
        </p:blipFill>
        <p:spPr>
          <a:xfrm>
            <a:off x="8268973" y="2143500"/>
            <a:ext cx="3170049" cy="34643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Firewall Limitations</a:t>
            </a:r>
          </a:p>
        </p:txBody>
      </p:sp>
      <p:sp>
        <p:nvSpPr>
          <p:cNvPr id="79" name="Shape 79"/>
          <p:cNvSpPr txBox="1">
            <a:spLocks noGrp="1"/>
          </p:cNvSpPr>
          <p:nvPr>
            <p:ph type="body" idx="1"/>
          </p:nvPr>
        </p:nvSpPr>
        <p:spPr>
          <a:xfrm>
            <a:off x="5293875" y="1371600"/>
            <a:ext cx="6467700" cy="4904699"/>
          </a:xfrm>
          <a:prstGeom prst="rect">
            <a:avLst/>
          </a:prstGeom>
        </p:spPr>
        <p:txBody>
          <a:bodyPr lIns="117825" tIns="117825" rIns="117825" bIns="117825" anchor="t" anchorCtr="0">
            <a:noAutofit/>
          </a:bodyPr>
          <a:lstStyle/>
          <a:p>
            <a:pPr marL="0" lvl="0" indent="0" rtl="0">
              <a:lnSpc>
                <a:spcPct val="115000"/>
              </a:lnSpc>
              <a:spcBef>
                <a:spcPts val="0"/>
              </a:spcBef>
              <a:buClr>
                <a:srgbClr val="000000"/>
              </a:buClr>
              <a:buSzPct val="36666"/>
              <a:buNone/>
            </a:pPr>
            <a:r>
              <a:rPr lang="en-US" sz="3000" b="1">
                <a:solidFill>
                  <a:srgbClr val="A61C00"/>
                </a:solidFill>
              </a:rPr>
              <a:t>Firewalls cannot protect</a:t>
            </a:r>
            <a:r>
              <a:rPr lang="en-US" sz="3000" b="1">
                <a:solidFill>
                  <a:schemeClr val="dk1"/>
                </a:solidFill>
              </a:rPr>
              <a:t>...</a:t>
            </a:r>
          </a:p>
          <a:p>
            <a:pPr marL="0" lvl="0" indent="0" rtl="0">
              <a:lnSpc>
                <a:spcPct val="115000"/>
              </a:lnSpc>
              <a:spcBef>
                <a:spcPts val="0"/>
              </a:spcBef>
              <a:buClr>
                <a:srgbClr val="000000"/>
              </a:buClr>
              <a:buNone/>
            </a:pPr>
            <a:endParaRPr sz="3000" b="1">
              <a:solidFill>
                <a:schemeClr val="dk1"/>
              </a:solidFill>
            </a:endParaRPr>
          </a:p>
          <a:p>
            <a:pPr marL="800100" lvl="0" indent="-190500" rtl="0">
              <a:lnSpc>
                <a:spcPct val="115000"/>
              </a:lnSpc>
              <a:spcBef>
                <a:spcPts val="0"/>
              </a:spcBef>
              <a:buClr>
                <a:srgbClr val="6699FF"/>
              </a:buClr>
              <a:buSzPct val="100000"/>
              <a:buFont typeface="Gloria Hallelujah"/>
            </a:pPr>
            <a:r>
              <a:rPr lang="en-US" sz="3000" b="1">
                <a:solidFill>
                  <a:srgbClr val="6699FF"/>
                </a:solidFill>
              </a:rPr>
              <a:t>Traffic that does not cross it</a:t>
            </a:r>
          </a:p>
          <a:p>
            <a:pPr marL="1200150" lvl="1" indent="-152400" rtl="0">
              <a:lnSpc>
                <a:spcPct val="115000"/>
              </a:lnSpc>
              <a:spcBef>
                <a:spcPts val="560"/>
              </a:spcBef>
              <a:buClr>
                <a:schemeClr val="dk1"/>
              </a:buClr>
              <a:buSzPct val="100000"/>
              <a:buFont typeface="Gloria Hallelujah"/>
            </a:pPr>
            <a:r>
              <a:rPr lang="en-US" sz="3000">
                <a:solidFill>
                  <a:schemeClr val="dk1"/>
                </a:solidFill>
              </a:rPr>
              <a:t>Routing around </a:t>
            </a:r>
          </a:p>
          <a:p>
            <a:pPr marL="1200150" lvl="1" indent="-152400" rtl="0">
              <a:lnSpc>
                <a:spcPct val="115000"/>
              </a:lnSpc>
              <a:spcBef>
                <a:spcPts val="560"/>
              </a:spcBef>
              <a:buClr>
                <a:schemeClr val="dk1"/>
              </a:buClr>
              <a:buSzPct val="100000"/>
              <a:buFont typeface="Gloria Hallelujah"/>
            </a:pPr>
            <a:r>
              <a:rPr lang="en-US" sz="3000">
                <a:solidFill>
                  <a:schemeClr val="dk1"/>
                </a:solidFill>
              </a:rPr>
              <a:t>Internal traffic</a:t>
            </a:r>
          </a:p>
          <a:p>
            <a:pPr marL="914400" lvl="0" indent="0" rtl="0">
              <a:lnSpc>
                <a:spcPct val="115000"/>
              </a:lnSpc>
              <a:spcBef>
                <a:spcPts val="560"/>
              </a:spcBef>
              <a:buNone/>
            </a:pPr>
            <a:endParaRPr sz="3000">
              <a:solidFill>
                <a:schemeClr val="dk1"/>
              </a:solidFill>
            </a:endParaRPr>
          </a:p>
          <a:p>
            <a:pPr marL="800100" lvl="0" indent="-190500" rtl="0">
              <a:lnSpc>
                <a:spcPct val="115000"/>
              </a:lnSpc>
              <a:spcBef>
                <a:spcPts val="640"/>
              </a:spcBef>
              <a:buClr>
                <a:srgbClr val="6699FF"/>
              </a:buClr>
              <a:buSzPct val="100000"/>
              <a:buFont typeface="Gloria Hallelujah"/>
            </a:pPr>
            <a:r>
              <a:rPr lang="en-US" sz="3000" b="1">
                <a:solidFill>
                  <a:srgbClr val="6699FF"/>
                </a:solidFill>
              </a:rPr>
              <a:t>When misconfigured</a:t>
            </a:r>
          </a:p>
        </p:txBody>
      </p:sp>
      <p:pic>
        <p:nvPicPr>
          <p:cNvPr id="80" name="Shape 80"/>
          <p:cNvPicPr preferRelativeResize="0"/>
          <p:nvPr/>
        </p:nvPicPr>
        <p:blipFill>
          <a:blip r:embed="rId3">
            <a:alphaModFix/>
          </a:blip>
          <a:stretch>
            <a:fillRect/>
          </a:stretch>
        </p:blipFill>
        <p:spPr>
          <a:xfrm>
            <a:off x="543325" y="1120419"/>
            <a:ext cx="4637200" cy="5155881"/>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812241" y="551325"/>
            <a:ext cx="10363200" cy="1143000"/>
          </a:xfrm>
          <a:prstGeom prst="rect">
            <a:avLst/>
          </a:prstGeom>
        </p:spPr>
        <p:txBody>
          <a:bodyPr lIns="117825" tIns="117825" rIns="117825" bIns="117825" anchor="ctr" anchorCtr="0">
            <a:noAutofit/>
          </a:bodyPr>
          <a:lstStyle/>
          <a:p>
            <a:pPr rtl="0">
              <a:lnSpc>
                <a:spcPct val="100000"/>
              </a:lnSpc>
              <a:spcBef>
                <a:spcPts val="0"/>
              </a:spcBef>
              <a:buNone/>
            </a:pPr>
            <a:r>
              <a:rPr lang="en-US">
                <a:solidFill>
                  <a:srgbClr val="9B37AA"/>
                </a:solidFill>
              </a:rPr>
              <a:t>Additional, Convenient</a:t>
            </a:r>
          </a:p>
          <a:p>
            <a:pPr lvl="0" rtl="0">
              <a:lnSpc>
                <a:spcPct val="100000"/>
              </a:lnSpc>
              <a:spcBef>
                <a:spcPts val="0"/>
              </a:spcBef>
              <a:buNone/>
            </a:pPr>
            <a:r>
              <a:rPr lang="en-US">
                <a:solidFill>
                  <a:srgbClr val="9B37AA"/>
                </a:solidFill>
              </a:rPr>
              <a:t>Firewall Features </a:t>
            </a:r>
          </a:p>
        </p:txBody>
      </p:sp>
      <p:sp>
        <p:nvSpPr>
          <p:cNvPr id="87" name="Shape 87"/>
          <p:cNvSpPr txBox="1">
            <a:spLocks noGrp="1"/>
          </p:cNvSpPr>
          <p:nvPr>
            <p:ph type="body" idx="1"/>
          </p:nvPr>
        </p:nvSpPr>
        <p:spPr>
          <a:xfrm>
            <a:off x="5390250" y="2471325"/>
            <a:ext cx="6873599" cy="4904699"/>
          </a:xfrm>
          <a:prstGeom prst="rect">
            <a:avLst/>
          </a:prstGeom>
        </p:spPr>
        <p:txBody>
          <a:bodyPr lIns="117825" tIns="117825" rIns="117825" bIns="117825" anchor="t" anchorCtr="0">
            <a:noAutofit/>
          </a:bodyPr>
          <a:lstStyle/>
          <a:p>
            <a:pPr marL="342900" lvl="0" indent="-190500" rtl="0">
              <a:lnSpc>
                <a:spcPct val="150000"/>
              </a:lnSpc>
              <a:spcBef>
                <a:spcPts val="0"/>
              </a:spcBef>
              <a:buClr>
                <a:schemeClr val="dk1"/>
              </a:buClr>
              <a:buSzPct val="100000"/>
              <a:buFont typeface="Gloria Hallelujah"/>
            </a:pPr>
            <a:r>
              <a:rPr lang="en-US" sz="3000">
                <a:solidFill>
                  <a:schemeClr val="dk1"/>
                </a:solidFill>
              </a:rPr>
              <a:t>Gives insight into traffic</a:t>
            </a:r>
          </a:p>
          <a:p>
            <a:pPr marL="0" lvl="0" indent="457200" rtl="0">
              <a:lnSpc>
                <a:spcPct val="150000"/>
              </a:lnSpc>
              <a:spcBef>
                <a:spcPts val="0"/>
              </a:spcBef>
              <a:buNone/>
            </a:pPr>
            <a:r>
              <a:rPr lang="en-US" sz="3000">
                <a:solidFill>
                  <a:schemeClr val="dk1"/>
                </a:solidFill>
              </a:rPr>
              <a:t>mix via </a:t>
            </a:r>
            <a:r>
              <a:rPr lang="en-US" sz="3000" b="1">
                <a:solidFill>
                  <a:srgbClr val="6B9462"/>
                </a:solidFill>
              </a:rPr>
              <a:t>logging</a:t>
            </a:r>
          </a:p>
          <a:p>
            <a:pPr marL="342900" lvl="0" indent="-190500" rtl="0">
              <a:lnSpc>
                <a:spcPct val="150000"/>
              </a:lnSpc>
              <a:spcBef>
                <a:spcPts val="640"/>
              </a:spcBef>
              <a:buClr>
                <a:srgbClr val="6B9462"/>
              </a:buClr>
              <a:buSzPct val="100000"/>
              <a:buFont typeface="Gloria Hallelujah"/>
            </a:pPr>
            <a:r>
              <a:rPr lang="en-US" sz="3000" b="1">
                <a:solidFill>
                  <a:srgbClr val="6B9462"/>
                </a:solidFill>
              </a:rPr>
              <a:t>Network Address Translation</a:t>
            </a:r>
          </a:p>
          <a:p>
            <a:pPr marL="342900" lvl="0" indent="-190500" rtl="0">
              <a:lnSpc>
                <a:spcPct val="150000"/>
              </a:lnSpc>
              <a:spcBef>
                <a:spcPts val="640"/>
              </a:spcBef>
              <a:buClr>
                <a:schemeClr val="dk1"/>
              </a:buClr>
              <a:buSzPct val="100000"/>
              <a:buFont typeface="Gloria Hallelujah"/>
            </a:pPr>
            <a:r>
              <a:rPr lang="en-US" sz="3000">
                <a:solidFill>
                  <a:schemeClr val="dk1"/>
                </a:solidFill>
              </a:rPr>
              <a:t>Encryption</a:t>
            </a:r>
          </a:p>
        </p:txBody>
      </p:sp>
      <p:pic>
        <p:nvPicPr>
          <p:cNvPr id="88" name="Shape 88"/>
          <p:cNvPicPr preferRelativeResize="0"/>
          <p:nvPr/>
        </p:nvPicPr>
        <p:blipFill>
          <a:blip r:embed="rId3">
            <a:alphaModFix/>
          </a:blip>
          <a:stretch>
            <a:fillRect/>
          </a:stretch>
        </p:blipFill>
        <p:spPr>
          <a:xfrm>
            <a:off x="445571" y="1694325"/>
            <a:ext cx="4241800" cy="47184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1_591wF97">
  <a:themeElements>
    <a:clrScheme name="591wF97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7560</Words>
  <Application>Microsoft Macintosh PowerPoint</Application>
  <PresentationFormat>Custom</PresentationFormat>
  <Paragraphs>868</Paragraphs>
  <Slides>47</Slides>
  <Notes>47</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1_591wF97</vt:lpstr>
      <vt:lpstr>Firewalls</vt:lpstr>
      <vt:lpstr>Defense-in-Depth</vt:lpstr>
      <vt:lpstr>What is a Firewall?</vt:lpstr>
      <vt:lpstr>Firewalls Quiz</vt:lpstr>
      <vt:lpstr>Firewall Design Goals</vt:lpstr>
      <vt:lpstr>Firewall Access Policy</vt:lpstr>
      <vt:lpstr>Firewall Access Policy</vt:lpstr>
      <vt:lpstr>Firewall Limitations</vt:lpstr>
      <vt:lpstr>Additional, Convenient Firewall Features </vt:lpstr>
      <vt:lpstr>Firewalls Features Quiz</vt:lpstr>
      <vt:lpstr>Firewalls and Filtering</vt:lpstr>
      <vt:lpstr>Filtering Types</vt:lpstr>
      <vt:lpstr>Packet Filtering</vt:lpstr>
      <vt:lpstr>Packet Filtering Firewall</vt:lpstr>
      <vt:lpstr>Packet Filtering Firewall</vt:lpstr>
      <vt:lpstr>Packet Filtering Firewall</vt:lpstr>
      <vt:lpstr>Firewall Filtering Quiz</vt:lpstr>
      <vt:lpstr>Typical Firewall Configuration</vt:lpstr>
      <vt:lpstr>Packet Filtering Examples</vt:lpstr>
      <vt:lpstr>Modifying the Rules on Source Ports</vt:lpstr>
      <vt:lpstr>Packet Filtering Advantages</vt:lpstr>
      <vt:lpstr>Packet Filtering Weaknesses</vt:lpstr>
      <vt:lpstr>Packet Filtering Firewall Countermeasures</vt:lpstr>
      <vt:lpstr>Packet Filtering Quiz</vt:lpstr>
      <vt:lpstr>Stateful Inspection Firewall</vt:lpstr>
      <vt:lpstr>Connection State Table</vt:lpstr>
      <vt:lpstr>Application-Level Gateway</vt:lpstr>
      <vt:lpstr>Application-Level Gateway</vt:lpstr>
      <vt:lpstr>Application-Level Gateway</vt:lpstr>
      <vt:lpstr>Filtering Quiz</vt:lpstr>
      <vt:lpstr>Bastion Hosts</vt:lpstr>
      <vt:lpstr>Bastion Hosts</vt:lpstr>
      <vt:lpstr>Host Based Firewalls</vt:lpstr>
      <vt:lpstr>Host Based Firewall Advantages</vt:lpstr>
      <vt:lpstr>Personal Firewalls</vt:lpstr>
      <vt:lpstr>Personal Firewalls</vt:lpstr>
      <vt:lpstr>Personal Firewalls - Common Services</vt:lpstr>
      <vt:lpstr>Advanced Firewall Protection</vt:lpstr>
      <vt:lpstr>Personal Firewalls Quiz </vt:lpstr>
      <vt:lpstr>Deploying Firewalls</vt:lpstr>
      <vt:lpstr>Internal Firewalls</vt:lpstr>
      <vt:lpstr>Distributed Firewall Deployment</vt:lpstr>
      <vt:lpstr>Distributed Firewall Deployment</vt:lpstr>
      <vt:lpstr>Firewall Deployment Quiz</vt:lpstr>
      <vt:lpstr>Stand-alone Firewall Quiz</vt:lpstr>
      <vt:lpstr>Firewall Topologies</vt:lpstr>
      <vt:lpstr>Firewalls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Firewalls</dc:title>
  <cp:lastModifiedBy>Wenke Lee</cp:lastModifiedBy>
  <cp:revision>6</cp:revision>
  <dcterms:modified xsi:type="dcterms:W3CDTF">2015-10-08T18:16:26Z</dcterms:modified>
</cp:coreProperties>
</file>